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2"/>
  </p:notesMasterIdLst>
  <p:sldIdLst>
    <p:sldId id="294" r:id="rId2"/>
    <p:sldId id="256" r:id="rId3"/>
    <p:sldId id="259" r:id="rId4"/>
    <p:sldId id="260" r:id="rId5"/>
    <p:sldId id="262" r:id="rId6"/>
    <p:sldId id="289" r:id="rId7"/>
    <p:sldId id="266" r:id="rId8"/>
    <p:sldId id="263" r:id="rId9"/>
    <p:sldId id="288" r:id="rId10"/>
    <p:sldId id="264" r:id="rId11"/>
    <p:sldId id="290" r:id="rId12"/>
    <p:sldId id="291" r:id="rId13"/>
    <p:sldId id="292" r:id="rId14"/>
    <p:sldId id="293" r:id="rId15"/>
    <p:sldId id="265" r:id="rId16"/>
    <p:sldId id="270" r:id="rId17"/>
    <p:sldId id="281" r:id="rId18"/>
    <p:sldId id="261" r:id="rId19"/>
    <p:sldId id="271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9B99F-030A-43F7-9593-DC8069117632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B4C7-285E-4874-BF21-A80B455C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0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Earth: Carbon based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B4C7-285E-4874-BF21-A80B455CFE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Ribose</a:t>
            </a:r>
          </a:p>
          <a:p>
            <a:r>
              <a:rPr lang="en-US" dirty="0" smtClean="0"/>
              <a:t>Alpha</a:t>
            </a:r>
            <a:r>
              <a:rPr lang="en-US" baseline="0" dirty="0" smtClean="0"/>
              <a:t> and Beta glucoses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B4C7-285E-4874-BF21-A80B455CFE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9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need to be able to draw a general structure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B4C7-285E-4874-BF21-A80B455CFE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9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Looks similar</a:t>
            </a:r>
            <a:r>
              <a:rPr lang="en-US" baseline="0" dirty="0" smtClean="0"/>
              <a:t> to an </a:t>
            </a:r>
            <a:r>
              <a:rPr lang="en-US" baseline="0" dirty="0" err="1" smtClean="0"/>
              <a:t>a.a</a:t>
            </a:r>
            <a:r>
              <a:rPr lang="en-US" baseline="0" dirty="0" smtClean="0"/>
              <a:t>. don’t confuse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B4C7-285E-4874-BF21-A80B455CFE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1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Anna the builder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B4C7-285E-4874-BF21-A80B455CFE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3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Break-dancing cat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B4C7-285E-4874-BF21-A80B455CFE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04220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1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3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4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72433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2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0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0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5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765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385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884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 a clean sheet of paper, this will be turned in today. </a:t>
            </a:r>
          </a:p>
          <a:p>
            <a:r>
              <a:rPr lang="en-US" sz="2800" dirty="0" smtClean="0"/>
              <a:t>What do you think is the:</a:t>
            </a:r>
          </a:p>
          <a:p>
            <a:pPr lvl="1"/>
            <a:r>
              <a:rPr lang="en-US" sz="2800" dirty="0" smtClean="0"/>
              <a:t>Hardest part of biology</a:t>
            </a:r>
          </a:p>
          <a:p>
            <a:pPr lvl="1"/>
            <a:r>
              <a:rPr lang="en-US" sz="2800" dirty="0" smtClean="0"/>
              <a:t>Easiest part of biology</a:t>
            </a:r>
          </a:p>
          <a:p>
            <a:pPr lvl="1"/>
            <a:r>
              <a:rPr lang="en-US" sz="2800" dirty="0" smtClean="0"/>
              <a:t>What do you look forward to when coming to class</a:t>
            </a:r>
          </a:p>
          <a:p>
            <a:pPr lvl="1"/>
            <a:r>
              <a:rPr lang="en-US" sz="2800" dirty="0" smtClean="0"/>
              <a:t>What do you not like about coming to class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66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591" y="12312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3. Proteins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272" y="1016652"/>
            <a:ext cx="11071898" cy="27525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Composed of monomers called </a:t>
            </a:r>
            <a:r>
              <a:rPr lang="en-US" sz="2400" dirty="0" smtClean="0">
                <a:solidFill>
                  <a:srgbClr val="0070C0"/>
                </a:solidFill>
              </a:rPr>
              <a:t>amino acids</a:t>
            </a:r>
            <a:r>
              <a:rPr lang="en-US" sz="2400" dirty="0" smtClean="0"/>
              <a:t>, which join together to form polypeptide chains. </a:t>
            </a:r>
          </a:p>
          <a:p>
            <a:pPr lvl="1"/>
            <a:r>
              <a:rPr lang="en-US" sz="2000" dirty="0" smtClean="0"/>
              <a:t>Each </a:t>
            </a:r>
            <a:r>
              <a:rPr lang="en-US" sz="2000" dirty="0" err="1" smtClean="0"/>
              <a:t>a.a</a:t>
            </a:r>
            <a:r>
              <a:rPr lang="en-US" sz="2000" dirty="0" smtClean="0"/>
              <a:t>. consists of a central carbon connected to an amine group (NH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and an opposing carboxyl group (COOH)</a:t>
            </a:r>
          </a:p>
          <a:p>
            <a:pPr lvl="1"/>
            <a:r>
              <a:rPr lang="en-US" sz="2000" dirty="0" smtClean="0"/>
              <a:t>A variable group (‘R’ group) give different amino acids different properties (polar or non-polar)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798" y="2995621"/>
            <a:ext cx="4310846" cy="3555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033" y="6475751"/>
            <a:ext cx="1041816" cy="38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S.2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2860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Primary Structure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0" y="1303020"/>
            <a:ext cx="10629900" cy="3581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amino acid sequence determines the three-dimensional conformation of a protein. </a:t>
            </a:r>
          </a:p>
          <a:p>
            <a:r>
              <a:rPr lang="en-US" sz="2800" dirty="0" smtClean="0"/>
              <a:t>Primary Structure: the order of amino acids, determines the way the chain will fold….(determined by the R-group)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89" y="3322320"/>
            <a:ext cx="5577411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0574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Secondary Structure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143000"/>
            <a:ext cx="5265363" cy="55778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Amino acid sequences will commonly fold into two stable configurations, called the secondary structure. </a:t>
            </a:r>
          </a:p>
          <a:p>
            <a:r>
              <a:rPr lang="en-US" sz="2800" u="sng" dirty="0" smtClean="0"/>
              <a:t>Alpha helices </a:t>
            </a:r>
            <a:r>
              <a:rPr lang="en-US" sz="2800" dirty="0" smtClean="0"/>
              <a:t>– coil/spiral</a:t>
            </a:r>
          </a:p>
          <a:p>
            <a:r>
              <a:rPr lang="en-US" sz="2800" u="sng" dirty="0" smtClean="0"/>
              <a:t>Beta-pleated</a:t>
            </a:r>
            <a:r>
              <a:rPr lang="en-US" sz="2800" dirty="0" smtClean="0"/>
              <a:t> – directionally-oriented.</a:t>
            </a:r>
          </a:p>
          <a:p>
            <a:r>
              <a:rPr lang="en-US" sz="2800" dirty="0" smtClean="0"/>
              <a:t>Both result from hydrogen bonding</a:t>
            </a:r>
          </a:p>
        </p:txBody>
      </p:sp>
      <p:pic>
        <p:nvPicPr>
          <p:cNvPr id="2050" name="Picture 2" descr="https://figures.boundless-cdn.com/18574/large/figure-03-04-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63" y="1691640"/>
            <a:ext cx="6035097" cy="45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Tertiary Structure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71550"/>
            <a:ext cx="11020926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overall 3D configuration of the protein</a:t>
            </a:r>
          </a:p>
          <a:p>
            <a:r>
              <a:rPr lang="en-US" sz="2800" dirty="0" smtClean="0"/>
              <a:t>Determined by the interaction between the variable side chains</a:t>
            </a:r>
          </a:p>
          <a:p>
            <a:r>
              <a:rPr lang="en-US" sz="2800" dirty="0" smtClean="0"/>
              <a:t>These interactions may include hydrogen bonds, disulphide bridges, ionic interactions, polar associations, etc.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038" y="3044707"/>
            <a:ext cx="4113848" cy="38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20574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Quaternary Structure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948690"/>
            <a:ext cx="11200230" cy="3581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Certain proteins possess a fourth level of structural organization. </a:t>
            </a:r>
          </a:p>
          <a:p>
            <a:r>
              <a:rPr lang="en-US" sz="3200" dirty="0" smtClean="0"/>
              <a:t>Quaternary structures are found in proteins that consist of more than one polypeptide chain linked together. </a:t>
            </a:r>
          </a:p>
          <a:p>
            <a:r>
              <a:rPr lang="en-US" sz="3200" dirty="0" smtClean="0"/>
              <a:t>Not all proteins will have a quaternary structure.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324" y="3792454"/>
            <a:ext cx="2843898" cy="29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23" y="61198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4. Nucleic Acids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226" y="954049"/>
            <a:ext cx="11045944" cy="29572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Composed of monomers called nucleotides, which join together to form polynucleotide chains. </a:t>
            </a:r>
          </a:p>
          <a:p>
            <a:r>
              <a:rPr lang="en-US" sz="2800" dirty="0" smtClean="0"/>
              <a:t>Each nucleotide consists of 3 compounds – a pentose sugar, a phosphate group and a nitrogenous base.</a:t>
            </a:r>
          </a:p>
          <a:p>
            <a:pPr lvl="1"/>
            <a:r>
              <a:rPr lang="en-US" sz="2400" dirty="0" smtClean="0"/>
              <a:t>The type of sugar and composition of bases differs between DNA and RNA.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810" y="3155250"/>
            <a:ext cx="5829626" cy="3073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3084" y="6273383"/>
            <a:ext cx="535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Pentose Sugar</a:t>
            </a:r>
            <a:r>
              <a:rPr lang="en-US" dirty="0" smtClean="0"/>
              <a:t>: deoxyribose (DNA) or ribose (RNA)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42436" y="3762531"/>
            <a:ext cx="24704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Nitrogenous base</a:t>
            </a:r>
            <a:r>
              <a:rPr lang="en-US" dirty="0" smtClean="0"/>
              <a:t>:</a:t>
            </a:r>
          </a:p>
          <a:p>
            <a:r>
              <a:rPr lang="en-US" dirty="0" smtClean="0"/>
              <a:t>-Adenine</a:t>
            </a:r>
          </a:p>
          <a:p>
            <a:r>
              <a:rPr lang="en-US" dirty="0" smtClean="0"/>
              <a:t>-Guanine</a:t>
            </a:r>
          </a:p>
          <a:p>
            <a:r>
              <a:rPr lang="en-US" dirty="0" smtClean="0"/>
              <a:t>-Cytosine</a:t>
            </a:r>
          </a:p>
          <a:p>
            <a:r>
              <a:rPr lang="en-US" dirty="0" smtClean="0"/>
              <a:t>-Thymine (DNA)</a:t>
            </a:r>
          </a:p>
          <a:p>
            <a:r>
              <a:rPr lang="en-US" dirty="0" smtClean="0"/>
              <a:t>-Uracil (RNA)</a:t>
            </a:r>
          </a:p>
        </p:txBody>
      </p:sp>
    </p:spTree>
    <p:extLst>
      <p:ext uri="{BB962C8B-B14F-4D97-AF65-F5344CB8AC3E}">
        <p14:creationId xmlns:p14="http://schemas.microsoft.com/office/powerpoint/2010/main" val="31676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532" y="134082"/>
            <a:ext cx="5561335" cy="65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Time!!!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Summarize the four types of macromolecules:</a:t>
            </a:r>
          </a:p>
          <a:p>
            <a:pPr lvl="1"/>
            <a:r>
              <a:rPr lang="en-US" sz="2400" dirty="0" smtClean="0"/>
              <a:t>Person 1-Proteins</a:t>
            </a:r>
          </a:p>
          <a:p>
            <a:pPr lvl="1"/>
            <a:r>
              <a:rPr lang="en-US" sz="2400" dirty="0"/>
              <a:t>Person </a:t>
            </a:r>
            <a:r>
              <a:rPr lang="en-US" sz="2400" dirty="0" smtClean="0"/>
              <a:t>2-Nucleic Acids</a:t>
            </a:r>
          </a:p>
          <a:p>
            <a:pPr lvl="1"/>
            <a:r>
              <a:rPr lang="en-US" sz="2400" dirty="0"/>
              <a:t>Person </a:t>
            </a:r>
            <a:r>
              <a:rPr lang="en-US" sz="2400" dirty="0" smtClean="0"/>
              <a:t>3-Carbohydrates</a:t>
            </a:r>
          </a:p>
          <a:p>
            <a:pPr lvl="1"/>
            <a:r>
              <a:rPr lang="en-US" sz="2400" dirty="0"/>
              <a:t>Person </a:t>
            </a:r>
            <a:r>
              <a:rPr lang="en-US" sz="2400" dirty="0" smtClean="0"/>
              <a:t>4-Lipids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64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842" y="119920"/>
            <a:ext cx="7742342" cy="66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02" y="101184"/>
            <a:ext cx="11085227" cy="74295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Forming macromolecules: Anabolic Reactions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300" y="1158927"/>
            <a:ext cx="10470630" cy="24237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Anabolism is the synthesis of complex molecules from simpler molecules including the formation of macromolecules by </a:t>
            </a:r>
            <a:r>
              <a:rPr lang="en-US" sz="2400" u="sng" dirty="0" smtClean="0">
                <a:solidFill>
                  <a:schemeClr val="tx1"/>
                </a:solidFill>
              </a:rPr>
              <a:t>condensation reaction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sz="2400" dirty="0" smtClean="0"/>
              <a:t>Condensation reactions occur when monomers are covalently joined and water is produced as a by-product.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415" y="3582649"/>
            <a:ext cx="70104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Macromolecules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83" y="176135"/>
            <a:ext cx="9601200" cy="843197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Catabolism-breaking down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699" y="1341619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Catabolism is the breakdown of complex molecules into simpler molecules including the hydrolysis of macromolecules into monomers.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797" y="3297128"/>
            <a:ext cx="7829202" cy="17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23" y="0"/>
            <a:ext cx="9601200" cy="74295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Organic Compounds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10820400" cy="51206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organic compound is a compound that contains </a:t>
            </a:r>
            <a:r>
              <a:rPr lang="en-US" sz="2400" u="sng" dirty="0" smtClean="0"/>
              <a:t>carbon</a:t>
            </a:r>
            <a:r>
              <a:rPr lang="en-US" sz="2400" dirty="0" smtClean="0"/>
              <a:t> and is found in living things. </a:t>
            </a:r>
          </a:p>
          <a:p>
            <a:pPr lvl="1"/>
            <a:r>
              <a:rPr lang="en-US" sz="2400" dirty="0" smtClean="0"/>
              <a:t>Exceptions: Carbides, carbonates, </a:t>
            </a:r>
            <a:r>
              <a:rPr lang="en-US" sz="2400" u="sng" dirty="0" smtClean="0"/>
              <a:t>carbon dioxide </a:t>
            </a:r>
            <a:r>
              <a:rPr lang="en-US" sz="2400" dirty="0" smtClean="0"/>
              <a:t>and cyanides. </a:t>
            </a:r>
          </a:p>
          <a:p>
            <a:r>
              <a:rPr lang="en-US" sz="2400" b="1" dirty="0" smtClean="0"/>
              <a:t>Carbon</a:t>
            </a:r>
          </a:p>
          <a:p>
            <a:r>
              <a:rPr lang="en-US" sz="2400" dirty="0" smtClean="0"/>
              <a:t>Forms the basis of organic life due to its ability to form large complex molecules via covalent bonding.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Can form up to four covalent bonds.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These properties allows carbon to form a wide variety of organic compounds that are chemically stable.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46" y="4476750"/>
            <a:ext cx="58769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33" y="86194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4 groups of organic compounds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99959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Life is based on carbon compounds including carbohydrates, lipids, proteins and nucleic acids.</a:t>
            </a:r>
          </a:p>
          <a:p>
            <a:r>
              <a:rPr lang="en-US" sz="2400" dirty="0" smtClean="0"/>
              <a:t>There are four principle groups of organic compounds that contribute to much of the structure and function of a cell. </a:t>
            </a:r>
          </a:p>
          <a:p>
            <a:r>
              <a:rPr lang="en-US" sz="2400" dirty="0" smtClean="0"/>
              <a:t>1. Carbohydrates </a:t>
            </a:r>
          </a:p>
          <a:p>
            <a:pPr lvl="1"/>
            <a:r>
              <a:rPr lang="en-US" sz="2400" dirty="0" smtClean="0"/>
              <a:t>Energy source</a:t>
            </a:r>
          </a:p>
          <a:p>
            <a:r>
              <a:rPr lang="en-US" sz="2400" dirty="0" smtClean="0"/>
              <a:t>2. Lipids</a:t>
            </a:r>
          </a:p>
          <a:p>
            <a:pPr lvl="1"/>
            <a:r>
              <a:rPr lang="en-US" sz="2400" dirty="0" smtClean="0"/>
              <a:t>Cell membranes</a:t>
            </a:r>
          </a:p>
          <a:p>
            <a:r>
              <a:rPr lang="en-US" sz="2400" dirty="0" smtClean="0"/>
              <a:t>3. </a:t>
            </a:r>
            <a:r>
              <a:rPr lang="en-US" sz="2400" dirty="0"/>
              <a:t>Proteins</a:t>
            </a:r>
          </a:p>
          <a:p>
            <a:pPr lvl="1"/>
            <a:r>
              <a:rPr lang="en-US" sz="2400" dirty="0"/>
              <a:t>Structural molecules</a:t>
            </a:r>
          </a:p>
          <a:p>
            <a:pPr lvl="1"/>
            <a:r>
              <a:rPr lang="en-US" sz="2400" dirty="0"/>
              <a:t>Cell signaling</a:t>
            </a:r>
          </a:p>
          <a:p>
            <a:r>
              <a:rPr lang="en-US" sz="2400" dirty="0" smtClean="0"/>
              <a:t>4. </a:t>
            </a:r>
            <a:r>
              <a:rPr lang="en-US" sz="2400" dirty="0"/>
              <a:t>Nucleic Acids</a:t>
            </a:r>
          </a:p>
          <a:p>
            <a:pPr lvl="1"/>
            <a:r>
              <a:rPr lang="en-US" sz="2400" dirty="0"/>
              <a:t>Genetic material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55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33" y="124963"/>
            <a:ext cx="9601200" cy="14859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1. Carbohydrates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638" y="867913"/>
            <a:ext cx="10953542" cy="3762484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Monomer</a:t>
            </a:r>
            <a:r>
              <a:rPr lang="en-US" sz="3200" dirty="0" smtClean="0"/>
              <a:t>: Monosaccharides (single sugar)</a:t>
            </a:r>
          </a:p>
          <a:p>
            <a:pPr lvl="1"/>
            <a:r>
              <a:rPr lang="en-US" sz="2800" dirty="0" smtClean="0"/>
              <a:t>Most monosaccharides form ring structures and can exist in different 3D configurations. </a:t>
            </a:r>
          </a:p>
          <a:p>
            <a:r>
              <a:rPr lang="en-US" sz="3200" u="sng" dirty="0" smtClean="0"/>
              <a:t>Disaccharide</a:t>
            </a:r>
            <a:r>
              <a:rPr lang="en-US" sz="3200" dirty="0" smtClean="0"/>
              <a:t>: two sugars</a:t>
            </a:r>
          </a:p>
          <a:p>
            <a:r>
              <a:rPr lang="en-US" sz="3200" u="sng" dirty="0" smtClean="0"/>
              <a:t>Polysaccharide</a:t>
            </a:r>
            <a:r>
              <a:rPr lang="en-US" sz="3200" dirty="0" smtClean="0"/>
              <a:t>: many sugars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201" y="3744572"/>
            <a:ext cx="3045321" cy="25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77240" y="16002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rgbClr val="FF0000"/>
                </a:solidFill>
              </a:rPr>
              <a:t>Monosaccharides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88656" y="1190222"/>
            <a:ext cx="10547083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Monosaccharide monomers are linked together by condensation reactions to form disaccharides and polysaccharide polymers.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424" y="2685245"/>
            <a:ext cx="9035315" cy="41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51" y="457087"/>
            <a:ext cx="10532476" cy="59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33" y="490654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2. Lipids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19" y="1800989"/>
            <a:ext cx="11053681" cy="26570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Lipids are used to store energy. </a:t>
            </a:r>
          </a:p>
          <a:p>
            <a:r>
              <a:rPr lang="en-US" sz="2400" dirty="0" smtClean="0"/>
              <a:t>Form biological membranes and protective coverings.</a:t>
            </a:r>
          </a:p>
          <a:p>
            <a:r>
              <a:rPr lang="en-US" sz="2400" dirty="0" smtClean="0"/>
              <a:t>There are saturated and unsaturated lipids (fats).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2033" y="6475751"/>
            <a:ext cx="1041816" cy="38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S.2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333" y="1647032"/>
            <a:ext cx="3633788" cy="35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0" y="288758"/>
            <a:ext cx="4847057" cy="3765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011" y="3468102"/>
            <a:ext cx="6955989" cy="32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7414</TotalTime>
  <Words>669</Words>
  <Application>Microsoft Office PowerPoint</Application>
  <PresentationFormat>Widescreen</PresentationFormat>
  <Paragraphs>95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Franklin Gothic Book</vt:lpstr>
      <vt:lpstr>Crop</vt:lpstr>
      <vt:lpstr>Bell  Ringer</vt:lpstr>
      <vt:lpstr>Macromolecules</vt:lpstr>
      <vt:lpstr>Organic Compounds</vt:lpstr>
      <vt:lpstr>4 groups of organic compounds</vt:lpstr>
      <vt:lpstr>1. Carbohydrates</vt:lpstr>
      <vt:lpstr>PowerPoint Presentation</vt:lpstr>
      <vt:lpstr>PowerPoint Presentation</vt:lpstr>
      <vt:lpstr>2. Lipids</vt:lpstr>
      <vt:lpstr>PowerPoint Presentation</vt:lpstr>
      <vt:lpstr>3. Proteins</vt:lpstr>
      <vt:lpstr>Primary Structure</vt:lpstr>
      <vt:lpstr>Secondary Structure</vt:lpstr>
      <vt:lpstr>Tertiary Structure </vt:lpstr>
      <vt:lpstr>Quaternary Structure </vt:lpstr>
      <vt:lpstr>4. Nucleic Acids</vt:lpstr>
      <vt:lpstr>PowerPoint Presentation</vt:lpstr>
      <vt:lpstr>Think Time!!!</vt:lpstr>
      <vt:lpstr>PowerPoint Presentation</vt:lpstr>
      <vt:lpstr>Forming macromolecules: Anabolic Reactions</vt:lpstr>
      <vt:lpstr>Catabolism-breaking down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Molecules to metabolism</dc:title>
  <dc:creator>Tanya Fillingham</dc:creator>
  <cp:lastModifiedBy>Tanya Fillingham</cp:lastModifiedBy>
  <cp:revision>65</cp:revision>
  <dcterms:created xsi:type="dcterms:W3CDTF">2016-07-04T15:31:49Z</dcterms:created>
  <dcterms:modified xsi:type="dcterms:W3CDTF">2017-09-01T17:51:31Z</dcterms:modified>
</cp:coreProperties>
</file>