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2960" y="151228"/>
            <a:ext cx="9601200" cy="14859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smtClean="0">
                <a:solidFill>
                  <a:srgbClr val="FF0000"/>
                </a:solidFill>
              </a:rPr>
              <a:t>Intro…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In order for organisms to carry out sexual reproduction, their gametes must contain half the number of chromosomes found in somatic (body cells). </a:t>
            </a:r>
          </a:p>
          <a:p>
            <a:r>
              <a:rPr lang="en-US" sz="2400" smtClean="0"/>
              <a:t>When the gametes undergo fertilization, the full chromosome number will be restored. </a:t>
            </a:r>
          </a:p>
          <a:p>
            <a:r>
              <a:rPr lang="en-US" sz="2400" smtClean="0"/>
              <a:t>If the chromosomes were not reduced in the gametes, the number of chromosomes resulting from sexual reproduction would be twice that of the parent.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120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94825" y="151227"/>
            <a:ext cx="9601200" cy="148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FF0000"/>
                </a:solidFill>
              </a:rPr>
              <a:t>Ploidy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Ploidy refers to the number of chromosomal sets in the nucleus of a cell. </a:t>
            </a:r>
          </a:p>
          <a:p>
            <a:pPr lvl="1"/>
            <a:r>
              <a:rPr lang="en-US" sz="2400" b="1" smtClean="0"/>
              <a:t>Haploid: </a:t>
            </a:r>
            <a:r>
              <a:rPr lang="en-US" sz="2400" smtClean="0"/>
              <a:t>one set of chromosomes</a:t>
            </a:r>
          </a:p>
          <a:p>
            <a:pPr lvl="1"/>
            <a:r>
              <a:rPr lang="en-US" sz="2400" b="1" smtClean="0"/>
              <a:t>Diploid: </a:t>
            </a:r>
            <a:r>
              <a:rPr lang="en-US" sz="2400" smtClean="0"/>
              <a:t>Two sets of chromosomes </a:t>
            </a:r>
          </a:p>
          <a:p>
            <a:pPr lvl="1"/>
            <a:r>
              <a:rPr lang="en-US" sz="2400" b="1" smtClean="0"/>
              <a:t>Polyploid: </a:t>
            </a:r>
            <a:r>
              <a:rPr lang="en-US" sz="2400" smtClean="0"/>
              <a:t>More than two sets of chromosomes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126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08892" y="151228"/>
            <a:ext cx="9601200" cy="148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FF0000"/>
                </a:solidFill>
              </a:rPr>
              <a:t>Meiosis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35500" y="1188714"/>
            <a:ext cx="10951699" cy="3581400"/>
          </a:xfrm>
          <a:prstGeom prst="rect">
            <a:avLst/>
          </a:prstGeom>
        </p:spPr>
        <p:txBody>
          <a:bodyPr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Meiosis occurs only in reproductive cells during the formation of gametes (sex cells).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One diploid nucleus divides by meiosis to produce four haploid nuclei. 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Just like in mitosis, the chromosomes must go through the S-phase of the cell cycle in order to copy their genetic material. (Must go through interphase).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DNA is replicated before meiosis so that all chromosomes consist of two sister chromatids. 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Meiosis involves two divisions of the nucleus.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first division, Meiosis I, separates homologous chromosomes.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second divisions, Meiosis II, separates the connected chromatids.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end products of meiosis are sperm and eggs – the reproductive gametes.  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94825" y="137160"/>
            <a:ext cx="9601200" cy="14859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Meiosis I: Separation of homologous chromosomes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35501" y="604794"/>
            <a:ext cx="8814875" cy="612946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Prophase I: 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Homologous chromosomes pair up </a:t>
            </a:r>
            <a:endParaRPr lang="en-US" dirty="0" smtClean="0"/>
          </a:p>
          <a:p>
            <a:pPr lvl="1"/>
            <a:r>
              <a:rPr lang="en-US" dirty="0" smtClean="0"/>
              <a:t>Crossing </a:t>
            </a:r>
            <a:r>
              <a:rPr lang="en-US" dirty="0" smtClean="0"/>
              <a:t>over is possible</a:t>
            </a:r>
          </a:p>
          <a:p>
            <a:pPr lvl="1"/>
            <a:r>
              <a:rPr lang="en-US" dirty="0" smtClean="0"/>
              <a:t>The nuclear membrane breaks down. </a:t>
            </a:r>
          </a:p>
          <a:p>
            <a:r>
              <a:rPr lang="en-US" b="1" dirty="0" smtClean="0"/>
              <a:t>Metaphase I: </a:t>
            </a:r>
          </a:p>
          <a:p>
            <a:pPr lvl="1"/>
            <a:r>
              <a:rPr lang="en-US" dirty="0" smtClean="0"/>
              <a:t>Homologous chromosomes line up as pairs at the metaphase plate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Orientation of pairs of homologous chromosomes prior to separation is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random.  </a:t>
            </a:r>
          </a:p>
          <a:p>
            <a:r>
              <a:rPr lang="en-US" b="1" dirty="0" smtClean="0"/>
              <a:t>Anaphase I:</a:t>
            </a:r>
          </a:p>
          <a:p>
            <a:pPr lvl="1"/>
            <a:r>
              <a:rPr lang="en-US" dirty="0" smtClean="0"/>
              <a:t>Homologous </a:t>
            </a:r>
            <a:r>
              <a:rPr lang="en-US" dirty="0" smtClean="0"/>
              <a:t>chromosomes are pulled apart and move to opposite poles of the cell.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Telophase I:</a:t>
            </a:r>
          </a:p>
          <a:p>
            <a:pPr lvl="1"/>
            <a:r>
              <a:rPr lang="en-US" dirty="0" smtClean="0"/>
              <a:t>Individual replicated chromosomes are located at the opposite poles of the cell as haploid sets. </a:t>
            </a:r>
          </a:p>
          <a:p>
            <a:r>
              <a:rPr lang="en-US" b="1" u="sng" dirty="0" smtClean="0"/>
              <a:t>Key Events: </a:t>
            </a:r>
          </a:p>
          <a:p>
            <a:pPr lvl="1"/>
            <a:r>
              <a:rPr lang="en-US" dirty="0" smtClean="0"/>
              <a:t>Nuclei are reduced from diploid (2n) to haploid (n)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Crossing over occurs during prophase I. </a:t>
            </a:r>
          </a:p>
          <a:p>
            <a:pPr lvl="1"/>
            <a:r>
              <a:rPr lang="en-US" dirty="0" smtClean="0"/>
              <a:t>2 new genetically different haploid cells are produced by cytokinesis.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Independent assortment of genes is due to the random orientation of pairs of homologous chromosomes in meiosis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2219" y="151228"/>
            <a:ext cx="2278232" cy="658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985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86984" y="161144"/>
            <a:ext cx="9601200" cy="14859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FF0000"/>
                </a:solidFill>
              </a:rPr>
              <a:t>Crossing Over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81856" y="1101777"/>
            <a:ext cx="4428031" cy="5583836"/>
          </a:xfrm>
          <a:prstGeom prst="rect">
            <a:avLst/>
          </a:prstGeom>
        </p:spPr>
        <p:txBody>
          <a:bodyPr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Crossing over and random orientation promotes genetic variation. 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Crossing over is the exchange of DNA material between non-sister homologous chromosomes. 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Crossing over produces new combinations of alleles on the chromosomes of the haploid cells. 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Chiasmata formation between non-sister chromatids can result in an exchange of alleles. 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4759" y="904094"/>
            <a:ext cx="6387371" cy="490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95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6689" y="42204"/>
            <a:ext cx="7532225" cy="8862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>
                <a:solidFill>
                  <a:srgbClr val="FF0000"/>
                </a:solidFill>
              </a:rPr>
              <a:t>Meiosis II: Separation of Sister Chromatids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6688" y="865166"/>
            <a:ext cx="7532225" cy="525428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Prophase II:</a:t>
            </a:r>
          </a:p>
          <a:p>
            <a:pPr lvl="1"/>
            <a:r>
              <a:rPr lang="en-US" dirty="0" smtClean="0"/>
              <a:t>Each haploid set of chromosomes is visible in the two cells. </a:t>
            </a:r>
          </a:p>
          <a:p>
            <a:r>
              <a:rPr lang="en-US" b="1" dirty="0" smtClean="0"/>
              <a:t>Metaphase II:</a:t>
            </a:r>
          </a:p>
          <a:p>
            <a:pPr lvl="1"/>
            <a:r>
              <a:rPr lang="en-US" dirty="0" smtClean="0"/>
              <a:t>Individual chromosomes line up at the metaphase plate. </a:t>
            </a:r>
          </a:p>
          <a:p>
            <a:r>
              <a:rPr lang="en-US" b="1" dirty="0" smtClean="0"/>
              <a:t>Anaphase II:</a:t>
            </a:r>
          </a:p>
          <a:p>
            <a:pPr lvl="1"/>
            <a:r>
              <a:rPr lang="en-US" dirty="0" smtClean="0"/>
              <a:t>Replicated chromosomes (chromatids) separate into individual chromosomes.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smtClean="0"/>
              <a:t>Telophase II: </a:t>
            </a:r>
          </a:p>
          <a:p>
            <a:pPr lvl="1"/>
            <a:r>
              <a:rPr lang="en-US" dirty="0" smtClean="0"/>
              <a:t>Nonreplicated chromosomes are located at the poles of the cell. </a:t>
            </a:r>
          </a:p>
          <a:p>
            <a:r>
              <a:rPr lang="en-US" b="1" dirty="0" smtClean="0"/>
              <a:t>Key Events: </a:t>
            </a:r>
          </a:p>
          <a:p>
            <a:pPr lvl="1"/>
            <a:r>
              <a:rPr lang="en-US" dirty="0" smtClean="0"/>
              <a:t>Replicated chromosomes are separated into nonreplicated chromosomes by the separation of sister chromatids into individual chromosomes. </a:t>
            </a:r>
          </a:p>
          <a:p>
            <a:pPr lvl="1"/>
            <a:r>
              <a:rPr lang="en-US" dirty="0" smtClean="0"/>
              <a:t>Four new, genetically different haploid cells are produced by cytokinesis.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8914" y="70340"/>
            <a:ext cx="3813371" cy="6708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099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16964" y="146154"/>
            <a:ext cx="9601200" cy="14859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mtClean="0">
                <a:solidFill>
                  <a:srgbClr val="FF0000"/>
                </a:solidFill>
              </a:rPr>
              <a:t>Non-Disjunction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51876" y="1632054"/>
            <a:ext cx="8012242" cy="4738766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Non-disjunction can cause Down syndrome and other chromosome abnormalities.  </a:t>
            </a:r>
          </a:p>
          <a:p>
            <a:r>
              <a:rPr lang="en-US" dirty="0" smtClean="0"/>
              <a:t>Meiosis is sometimes subject to errors. </a:t>
            </a:r>
          </a:p>
          <a:p>
            <a:r>
              <a:rPr lang="en-US" dirty="0" smtClean="0"/>
              <a:t>One example of this is when homologous chromosomes fail to separate at anaphase. </a:t>
            </a:r>
          </a:p>
          <a:p>
            <a:r>
              <a:rPr lang="en-US" dirty="0" smtClean="0"/>
              <a:t>This can happen with any of the pairs of homologous chromosomes, both chromosomes move to one pole and neither to the other. </a:t>
            </a:r>
          </a:p>
          <a:p>
            <a:r>
              <a:rPr lang="en-US" dirty="0" smtClean="0"/>
              <a:t>This results in the gamete having either an extra chromosome or deficient in a chromosome.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Studies have shown that age of parents influences changes of non-disjunction. 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2" descr="Image result for down syndrome karyo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788" y="1302270"/>
            <a:ext cx="3354752" cy="404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644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313" y="157085"/>
            <a:ext cx="9063428" cy="656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4066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</TotalTime>
  <Words>461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PowerPoint Presentation</vt:lpstr>
      <vt:lpstr>PowerPoint Presentation</vt:lpstr>
      <vt:lpstr>PowerPoint Presentation</vt:lpstr>
      <vt:lpstr>Meiosis I: Separation of homologous chromosomes </vt:lpstr>
      <vt:lpstr>PowerPoint Presentation</vt:lpstr>
      <vt:lpstr>PowerPoint Presentation</vt:lpstr>
      <vt:lpstr>PowerPoint Presentation</vt:lpstr>
      <vt:lpstr>PowerPoint Presentation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Fillingham</dc:creator>
  <cp:lastModifiedBy>Tanya Fillingham</cp:lastModifiedBy>
  <cp:revision>2</cp:revision>
  <dcterms:created xsi:type="dcterms:W3CDTF">2018-01-23T14:09:25Z</dcterms:created>
  <dcterms:modified xsi:type="dcterms:W3CDTF">2018-01-23T14:21:18Z</dcterms:modified>
</cp:coreProperties>
</file>