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726" autoAdjust="0"/>
  </p:normalViewPr>
  <p:slideViewPr>
    <p:cSldViewPr>
      <p:cViewPr varScale="1">
        <p:scale>
          <a:sx n="62" d="100"/>
          <a:sy n="62" d="100"/>
        </p:scale>
        <p:origin x="7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1" hangingPunct="1"/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kumimoji="0" lang="en-US" sz="1100" smtClean="0"/>
              <a:pPr algn="r"/>
              <a:t>4/21/2017</a:t>
            </a:fld>
            <a:endParaRPr kumimoji="0"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kumimoji="0" lang="en-US" sz="1200" smtClean="0"/>
              <a:pPr/>
              <a:t>‹#›</a:t>
            </a:fld>
            <a:endParaRPr kumimoji="0"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en-US" dirty="0" smtClean="0"/>
              <a:t>Show Title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1" hangingPunct="1"/>
            <a:r>
              <a:rPr lang="en-US" smtClean="0"/>
              <a:t>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kumimoji="0" lang="en-US" sz="1100" smtClean="0"/>
              <a:pPr algn="r"/>
              <a:t>4/21/2017</a:t>
            </a:fld>
            <a:endParaRPr kumimoji="0"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kumimoji="0" lang="en-US" sz="1200" smtClean="0"/>
              <a:pPr/>
              <a:t>‹#›</a:t>
            </a:fld>
            <a:endParaRPr kumimoji="0"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/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kumimoji="0" lang="en-US" sz="1100" smtClean="0"/>
              <a:pPr algn="r"/>
              <a:t>4/21/2017</a:t>
            </a:fld>
            <a:endParaRPr kumimoji="0"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69B2101-2E9F-420A-91A3-890890D84497}" type="slidenum">
              <a:rPr kumimoji="0" lang="en-US" sz="1200" smtClean="0"/>
              <a:pPr/>
              <a:t>‹#›</a:t>
            </a:fld>
            <a:endParaRPr kumimoji="0"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en-US" dirty="0" smtClean="0"/>
              <a:t>Click to add section title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4/21/2017</a:t>
            </a:fld>
            <a:endParaRPr kumimoji="0"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n-US" dirty="0" smtClean="0"/>
              <a:t>Click to add question</a:t>
            </a:r>
            <a:endParaRPr kumimoji="0"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en-US" dirty="0" smtClean="0"/>
              <a:t>Click to add answer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4/21/2017</a:t>
            </a:fld>
            <a:endParaRPr kumimoji="0" lang="en-US" dirty="0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n-US" dirty="0" smtClean="0"/>
              <a:t>Click to add question</a:t>
            </a:r>
            <a:endParaRPr kumimoji="0"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en-US" dirty="0" smtClean="0"/>
              <a:t>Click to add answer</a:t>
            </a:r>
            <a:endParaRPr kumimoji="0"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i="1" baseline="0"/>
            </a:lvl1pPr>
            <a:extLst/>
          </a:lstStyle>
          <a:p>
            <a:pPr lvl="0"/>
            <a:r>
              <a:rPr kumimoji="0" lang="en-US" dirty="0" smtClean="0"/>
              <a:t>Click to add detail to the answer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4/21/2017</a:t>
            </a:fld>
            <a:endParaRPr kumimoji="0"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n-US" dirty="0" smtClean="0"/>
              <a:t>Click to add question</a:t>
            </a:r>
            <a:endParaRPr kumimoji="0"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rtl="0" latinLnBrk="0">
              <a:spcBef>
                <a:spcPct val="20000"/>
              </a:spcBef>
              <a:buNone/>
            </a:pPr>
            <a:r>
              <a:rPr kumimoji="0"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kumimoji="0"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kumimoji="0"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 latinLnBrk="0">
              <a:spcBef>
                <a:spcPct val="20000"/>
              </a:spcBef>
              <a:buNone/>
            </a:pPr>
            <a:r>
              <a:rPr kumimoji="0"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kumimoji="0"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4/21/2017</a:t>
            </a:fld>
            <a:endParaRPr kumimoji="0"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n-US" dirty="0" smtClean="0"/>
              <a:t>Click to add question</a:t>
            </a:r>
            <a:endParaRPr kumimoji="0"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rtl="0" latinLnBrk="0">
              <a:spcBef>
                <a:spcPct val="20000"/>
              </a:spcBef>
              <a:buNone/>
            </a:pPr>
            <a:r>
              <a:rPr kumimoji="0"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kumimoji="0"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kumimoji="0"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kumimoji="0"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kumimoji="0"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i="1" baseline="0"/>
            </a:lvl1pPr>
            <a:extLst/>
          </a:lstStyle>
          <a:p>
            <a:r>
              <a:rPr kumimoji="0" lang="en-US" dirty="0" smtClean="0"/>
              <a:t>Click to add question</a:t>
            </a:r>
            <a:endParaRPr kumimoji="0"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4/21/2017</a:t>
            </a:fld>
            <a:endParaRPr kumimoji="0"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kumimoji="0"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i="0" baseline="0"/>
            </a:lvl1pPr>
            <a:extLst/>
          </a:lstStyle>
          <a:p>
            <a:pPr lvl="0"/>
            <a:r>
              <a:rPr kumimoji="0" lang="en-US" dirty="0" smtClean="0"/>
              <a:t>Click to add an incorrect answer</a:t>
            </a:r>
            <a:endParaRPr kumimoji="0"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i="0" baseline="0"/>
            </a:lvl1pPr>
            <a:extLst/>
          </a:lstStyle>
          <a:p>
            <a:pPr lvl="0"/>
            <a:r>
              <a:rPr kumimoji="0" lang="en-US" dirty="0" smtClean="0"/>
              <a:t>Click to add an incorrect answer</a:t>
            </a:r>
            <a:endParaRPr kumimoji="0"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i="0" baseline="0"/>
            </a:lvl1pPr>
            <a:extLst/>
          </a:lstStyle>
          <a:p>
            <a:pPr lvl="0"/>
            <a:r>
              <a:rPr kumimoji="0" lang="en-US" dirty="0" smtClean="0"/>
              <a:t>Click to add an incorrect answer</a:t>
            </a:r>
            <a:endParaRPr kumimoji="0"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i="0" baseline="0"/>
            </a:lvl1pPr>
            <a:extLst/>
          </a:lstStyle>
          <a:p>
            <a:pPr lvl="0"/>
            <a:r>
              <a:rPr kumimoji="0" lang="en-US" dirty="0" smtClean="0"/>
              <a:t>Click to add an incorrect answer</a:t>
            </a:r>
            <a:endParaRPr kumimoji="0"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i="0" baseline="0"/>
            </a:lvl1pPr>
            <a:extLst/>
          </a:lstStyle>
          <a:p>
            <a:pPr lvl="0"/>
            <a:r>
              <a:rPr kumimoji="0" lang="en-US" dirty="0" smtClean="0"/>
              <a:t>Click to add a correct answer (then rearrange the choices)</a:t>
            </a:r>
            <a:endParaRPr kumimoji="0"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kumimoji="0"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kumimoji="0"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kumimoji="0"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kumimoji="0"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item 1</a:t>
            </a:r>
            <a:endParaRPr kumimoji="0"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item 2</a:t>
            </a:r>
            <a:endParaRPr kumimoji="0"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item 3</a:t>
            </a:r>
            <a:endParaRPr kumimoji="0"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item 4</a:t>
            </a:r>
            <a:endParaRPr kumimoji="0"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item 5</a:t>
            </a:r>
            <a:endParaRPr kumimoji="0"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4/21/2017</a:t>
            </a:fld>
            <a:endParaRPr kumimoji="0"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match 5</a:t>
            </a:r>
            <a:endParaRPr kumimoji="0"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match 3</a:t>
            </a:r>
            <a:endParaRPr kumimoji="0"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match 1</a:t>
            </a:r>
            <a:endParaRPr kumimoji="0"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match 2</a:t>
            </a:r>
            <a:endParaRPr kumimoji="0"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match 4</a:t>
            </a:r>
            <a:endParaRPr kumimoji="0"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i="1" baseline="0"/>
            </a:lvl1pPr>
            <a:extLst/>
          </a:lstStyle>
          <a:p>
            <a:r>
              <a:rPr kumimoji="0" lang="en-US" dirty="0" smtClean="0"/>
              <a:t>Click to type your question</a:t>
            </a:r>
            <a:endParaRPr kumimoji="0"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eaLnBrk="1" latinLnBrk="1" hangingPunct="1"/>
            <a:r>
              <a:rPr kumimoji="0" lang="en-US" smtClean="0"/>
              <a:t>Click to edit Master title style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1" hangingPunct="1"/>
            <a:r>
              <a:rPr kumimoji="0" lang="en-US" smtClean="0"/>
              <a:t>Edit Master text styles</a:t>
            </a:r>
          </a:p>
          <a:p>
            <a:pPr lvl="1" eaLnBrk="1" latinLnBrk="1" hangingPunct="1"/>
            <a:r>
              <a:rPr kumimoji="0" lang="en-US" smtClean="0"/>
              <a:t>Second level</a:t>
            </a:r>
          </a:p>
          <a:p>
            <a:pPr lvl="2" eaLnBrk="1" latinLnBrk="1" hangingPunct="1"/>
            <a:r>
              <a:rPr kumimoji="0" lang="en-US" smtClean="0"/>
              <a:t>Third level</a:t>
            </a:r>
          </a:p>
          <a:p>
            <a:pPr lvl="3" eaLnBrk="1" latinLnBrk="1" hangingPunct="1"/>
            <a:r>
              <a:rPr kumimoji="0" lang="en-US" smtClean="0"/>
              <a:t>Fourth level</a:t>
            </a:r>
          </a:p>
          <a:p>
            <a:pPr lvl="4" eaLnBrk="1" latinLnBrk="1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sz="1100"/>
            </a:lvl1pPr>
            <a:extLst/>
          </a:lstStyle>
          <a:p>
            <a:pPr algn="r"/>
            <a:fld id="{8F67D422-08A8-451B-9A67-21962FC4B660}" type="datetimeFigureOut">
              <a:rPr kumimoji="0" lang="en-US" sz="1100" smtClean="0"/>
              <a:pPr algn="r"/>
              <a:t>4/21/2017</a:t>
            </a:fld>
            <a:endParaRPr kumimoji="0"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sz="1200"/>
            </a:lvl1pPr>
            <a:extLst/>
          </a:lstStyle>
          <a:p>
            <a:endParaRPr kumimoji="0"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sz="1200"/>
            </a:lvl1pPr>
            <a:extLst/>
          </a:lstStyle>
          <a:p>
            <a:fld id="{169B2101-2E9F-420A-91A3-890890D84497}" type="slidenum">
              <a:rPr kumimoji="0" lang="en-US" sz="1200" smtClean="0"/>
              <a:pPr/>
              <a:t>‹#›</a:t>
            </a:fld>
            <a:endParaRPr kumimoji="0"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</a:t>
            </a:r>
            <a:endParaRPr lang="en-US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Question and Answer </a:t>
            </a:r>
          </a:p>
          <a:p>
            <a:r>
              <a:rPr lang="en-US"/>
              <a:t>Samples and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Which organisms have flowers?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39125" y="2056108"/>
            <a:ext cx="7086600" cy="457200"/>
          </a:xfrm>
        </p:spPr>
        <p:txBody>
          <a:bodyPr/>
          <a:lstStyle/>
          <a:p>
            <a:r>
              <a:rPr lang="en-US" dirty="0" err="1"/>
              <a:t>Cnidaria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err="1"/>
              <a:t>Porifera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err="1"/>
              <a:t>Bryophyta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68830" y="4114800"/>
            <a:ext cx="7086600" cy="457200"/>
          </a:xfrm>
        </p:spPr>
        <p:txBody>
          <a:bodyPr/>
          <a:lstStyle/>
          <a:p>
            <a:r>
              <a:rPr lang="en-US" dirty="0" err="1"/>
              <a:t>Angiospermophyta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03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Which of the following represent homologous features?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The striped coat of the zebra and the tiger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Fins in fish and wings in birds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161081" y="2100020"/>
            <a:ext cx="7086600" cy="457200"/>
          </a:xfrm>
        </p:spPr>
        <p:txBody>
          <a:bodyPr/>
          <a:lstStyle/>
          <a:p>
            <a:r>
              <a:rPr lang="en-US" dirty="0"/>
              <a:t>Wings in birds and insects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98535" y="2743200"/>
            <a:ext cx="7086600" cy="457200"/>
          </a:xfrm>
        </p:spPr>
        <p:txBody>
          <a:bodyPr/>
          <a:lstStyle/>
          <a:p>
            <a:r>
              <a:rPr lang="en-US" dirty="0"/>
              <a:t>The appendix in humans and horses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80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0" dirty="0"/>
              <a:t>A poodle and </a:t>
            </a:r>
            <a:r>
              <a:rPr lang="en-US" i="0"/>
              <a:t>a </a:t>
            </a:r>
            <a:r>
              <a:rPr lang="en-US" i="0" smtClean="0"/>
              <a:t>Chihuahua </a:t>
            </a:r>
            <a:r>
              <a:rPr lang="en-US" i="0" dirty="0"/>
              <a:t>are both dogs and classified as </a:t>
            </a:r>
            <a:r>
              <a:rPr lang="en-US" dirty="0" err="1"/>
              <a:t>Canis</a:t>
            </a:r>
            <a:r>
              <a:rPr lang="en-US" dirty="0"/>
              <a:t> </a:t>
            </a:r>
            <a:r>
              <a:rPr lang="en-US" dirty="0" err="1"/>
              <a:t>familiaris</a:t>
            </a:r>
            <a:r>
              <a:rPr lang="en-US" i="0" dirty="0"/>
              <a:t>. What conclusion can be made?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46875" y="2006062"/>
            <a:ext cx="7086600" cy="457200"/>
          </a:xfrm>
        </p:spPr>
        <p:txBody>
          <a:bodyPr/>
          <a:lstStyle/>
          <a:p>
            <a:r>
              <a:rPr lang="en-US" dirty="0"/>
              <a:t>They belong to the same genus but not the same species.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They are the same species but not the same genus.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They are different species but can interbreed.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4100270"/>
            <a:ext cx="7086600" cy="457200"/>
          </a:xfrm>
        </p:spPr>
        <p:txBody>
          <a:bodyPr/>
          <a:lstStyle/>
          <a:p>
            <a:r>
              <a:rPr lang="en-US" dirty="0"/>
              <a:t>They belong to the same genus and are the same species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8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a </a:t>
            </a:r>
            <a:r>
              <a:rPr lang="en-US" dirty="0" err="1"/>
              <a:t>coniferophyte</a:t>
            </a:r>
            <a:r>
              <a:rPr lang="en-US" dirty="0"/>
              <a:t>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err="1"/>
              <a:t>Hypnum</a:t>
            </a:r>
            <a:r>
              <a:rPr lang="en-US" i="1" dirty="0"/>
              <a:t> </a:t>
            </a:r>
            <a:r>
              <a:rPr lang="en-US" i="1" dirty="0" err="1"/>
              <a:t>plumaeforme</a:t>
            </a:r>
            <a:r>
              <a:rPr lang="en-US" dirty="0"/>
              <a:t>, a green plant with no vascular tissue grown in Japanese gardens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i="1" dirty="0" err="1"/>
              <a:t>Cyathea</a:t>
            </a:r>
            <a:r>
              <a:rPr lang="en-US" i="1" dirty="0"/>
              <a:t> </a:t>
            </a:r>
            <a:r>
              <a:rPr lang="en-US" i="1" dirty="0" err="1"/>
              <a:t>australis</a:t>
            </a:r>
            <a:r>
              <a:rPr lang="en-US" dirty="0"/>
              <a:t>, an Australian tree fern producing spores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/>
          </a:bodyPr>
          <a:lstStyle/>
          <a:p>
            <a:r>
              <a:rPr lang="en-US" i="1" dirty="0" err="1"/>
              <a:t>Adansonia</a:t>
            </a:r>
            <a:r>
              <a:rPr lang="en-US" i="1" dirty="0"/>
              <a:t> </a:t>
            </a:r>
            <a:r>
              <a:rPr lang="en-US" i="1" dirty="0" err="1"/>
              <a:t>digitata</a:t>
            </a:r>
            <a:r>
              <a:rPr lang="en-US" dirty="0"/>
              <a:t>, an African baobab tree with white flowers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err="1"/>
              <a:t>Pinus</a:t>
            </a:r>
            <a:r>
              <a:rPr lang="en-US" i="1" dirty="0"/>
              <a:t> </a:t>
            </a:r>
            <a:r>
              <a:rPr lang="en-US" i="1" dirty="0" err="1"/>
              <a:t>strobus</a:t>
            </a:r>
            <a:r>
              <a:rPr lang="en-US" dirty="0"/>
              <a:t>, a North American tree with ovules on scales not enclosed in an ovary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6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process promotes variation in a population?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76580" y="2057400"/>
            <a:ext cx="7086600" cy="457200"/>
          </a:xfrm>
        </p:spPr>
        <p:txBody>
          <a:bodyPr/>
          <a:lstStyle/>
          <a:p>
            <a:r>
              <a:rPr lang="en-US" dirty="0"/>
              <a:t>Asexual reproduction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Ageing in a population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Mitosis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4114800"/>
            <a:ext cx="7086600" cy="457200"/>
          </a:xfrm>
        </p:spPr>
        <p:txBody>
          <a:bodyPr/>
          <a:lstStyle/>
          <a:p>
            <a:r>
              <a:rPr lang="en-US" dirty="0"/>
              <a:t>Mutation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0" dirty="0"/>
              <a:t>Darwin described evolution as “descent with modification”. What would make evolution less probable?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Random mutation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1143000" y="2717369"/>
            <a:ext cx="7086600" cy="457200"/>
          </a:xfrm>
        </p:spPr>
        <p:txBody>
          <a:bodyPr/>
          <a:lstStyle/>
          <a:p>
            <a:r>
              <a:rPr lang="en-US" dirty="0"/>
              <a:t>Variation in offspring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171414" y="2031569"/>
            <a:ext cx="7086600" cy="457200"/>
          </a:xfrm>
        </p:spPr>
        <p:txBody>
          <a:bodyPr/>
          <a:lstStyle/>
          <a:p>
            <a:r>
              <a:rPr lang="en-US" dirty="0"/>
              <a:t>Migration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71414" y="3403169"/>
            <a:ext cx="7086600" cy="457200"/>
          </a:xfrm>
        </p:spPr>
        <p:txBody>
          <a:bodyPr/>
          <a:lstStyle/>
          <a:p>
            <a:r>
              <a:rPr lang="en-US" dirty="0"/>
              <a:t>Stable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3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What is the biological definition of the term evolution?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The changes shown by fossils over millions of years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The transmission of </a:t>
            </a:r>
            <a:r>
              <a:rPr lang="en-US" dirty="0" err="1"/>
              <a:t>favourable</a:t>
            </a:r>
            <a:r>
              <a:rPr lang="en-US" dirty="0"/>
              <a:t> variations to offspring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143000" y="2028986"/>
            <a:ext cx="7086600" cy="4572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promotion of variation in a species by sexual reproduction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2728993"/>
            <a:ext cx="7086600" cy="457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cumulative change in the heritable characteristics of a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0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67719"/>
            <a:ext cx="7696200" cy="1371600"/>
          </a:xfrm>
        </p:spPr>
        <p:txBody>
          <a:bodyPr>
            <a:noAutofit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i="0" dirty="0"/>
              <a:t>What promotes natural selection?</a:t>
            </a:r>
            <a:br>
              <a:rPr lang="en-US" sz="2400" i="0" dirty="0"/>
            </a:br>
            <a:r>
              <a:rPr lang="en-US" sz="2400" i="0" dirty="0"/>
              <a:t>I. Overpopulation</a:t>
            </a:r>
            <a:br>
              <a:rPr lang="en-US" sz="2400" i="0" dirty="0"/>
            </a:br>
            <a:r>
              <a:rPr lang="en-US" sz="2400" i="0" dirty="0"/>
              <a:t>II. Competition </a:t>
            </a:r>
            <a:br>
              <a:rPr lang="en-US" sz="2400" i="0" dirty="0"/>
            </a:br>
            <a:r>
              <a:rPr lang="en-US" sz="2400" i="0" dirty="0"/>
              <a:t>III. Variation</a:t>
            </a:r>
            <a:br>
              <a:rPr lang="en-US" sz="2400" i="0" dirty="0"/>
            </a:b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I and II only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 I and III only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II and III only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I, II and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82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0" dirty="0"/>
              <a:t>To which phylum do organisms with exoskeleton, jointed appendages and segmented bodies belong?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43000" y="2053525"/>
            <a:ext cx="7086600" cy="457200"/>
          </a:xfrm>
        </p:spPr>
        <p:txBody>
          <a:bodyPr/>
          <a:lstStyle/>
          <a:p>
            <a:r>
              <a:rPr lang="en-US" dirty="0"/>
              <a:t>Annelida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err="1"/>
              <a:t>Porifera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Mollusca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4114800"/>
            <a:ext cx="7086600" cy="457200"/>
          </a:xfrm>
        </p:spPr>
        <p:txBody>
          <a:bodyPr/>
          <a:lstStyle/>
          <a:p>
            <a:r>
              <a:rPr lang="en-US" dirty="0" err="1"/>
              <a:t>Arthropoda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7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What characteristics describe homologous structures?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They have different ancestral origins but always have the same function.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They have different ancestral origins and may have different functions.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They have the same ancestral origin and always have the same function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They have the same ancestral origin but may have different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39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0" dirty="0"/>
              <a:t>What type of process causes antibiotic resistance to develop in bacteria</a:t>
            </a:r>
            <a:r>
              <a:rPr lang="en-US" i="0" dirty="0" smtClean="0"/>
              <a:t>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Response by bacteria to an epidemic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Overproduction of offspring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Competition with viruses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Evolution due to environmental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628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DC8B520-5199-4129-A081-7EBC84FEBA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</Template>
  <TotalTime>0</TotalTime>
  <Words>346</Words>
  <Application>Microsoft Office PowerPoint</Application>
  <PresentationFormat>On-screen Show (4:3)</PresentationFormat>
  <Paragraphs>59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Trebuchet MS</vt:lpstr>
      <vt:lpstr>QuizShow</vt:lpstr>
      <vt:lpstr>Evolution</vt:lpstr>
      <vt:lpstr>Which is a coniferophyte?</vt:lpstr>
      <vt:lpstr>Which process promotes variation in a population?</vt:lpstr>
      <vt:lpstr>Darwin described evolution as “descent with modification”. What would make evolution less probable?</vt:lpstr>
      <vt:lpstr>What is the biological definition of the term evolution?</vt:lpstr>
      <vt:lpstr>  What promotes natural selection? I. Overpopulation II. Competition  III. Variation </vt:lpstr>
      <vt:lpstr>To which phylum do organisms with exoskeleton, jointed appendages and segmented bodies belong?</vt:lpstr>
      <vt:lpstr>What characteristics describe homologous structures?</vt:lpstr>
      <vt:lpstr>  What type of process causes antibiotic resistance to develop in bacteria?</vt:lpstr>
      <vt:lpstr>Which organisms have flowers?</vt:lpstr>
      <vt:lpstr>Which of the following represent homologous features?</vt:lpstr>
      <vt:lpstr>A poodle and a Chihuahua are both dogs and classified as Canis familiaris. What conclusion can be made?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2017-04-21T14:08:20Z</dcterms:created>
  <dcterms:modified xsi:type="dcterms:W3CDTF">2017-04-21T14:28:44Z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TC101769299990</vt:lpwstr>
  </property>
</Properties>
</file>