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5DACDD-3B90-4810-A624-25584D6B79E5}" type="datetimeFigureOut">
              <a:rPr lang="en-US" smtClean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D910E3-7D8D-45F3-9E85-6ED2886E22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4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645AB6-4FB3-4FE4-A97B-637323A9E05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21781-D8C0-4103-917B-CD35A854A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1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every action there is an equal</a:t>
            </a:r>
            <a:r>
              <a:rPr lang="en-US" baseline="0" dirty="0" smtClean="0"/>
              <a:t> or opposite reaction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2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force created by the attraction of two masses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7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 = Mass x Acceleration (due to gravity)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8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Gravity goes down as distance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5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mass increases gravity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41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process</a:t>
            </a:r>
            <a:r>
              <a:rPr lang="en-US" baseline="0" dirty="0" smtClean="0"/>
              <a:t> of ultrafiltration. </a:t>
            </a:r>
          </a:p>
          <a:p>
            <a:r>
              <a:rPr lang="en-US" baseline="0" dirty="0" smtClean="0"/>
              <a:t>Caused by high blood pressure from size differences of the afferent and efferent arteriole.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23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Oxytocin will stimulate</a:t>
            </a:r>
            <a:r>
              <a:rPr lang="en-US" baseline="0" dirty="0" smtClean="0"/>
              <a:t> contractions for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9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8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Normal, Gravity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4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6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Tendency for objects</a:t>
            </a:r>
            <a:r>
              <a:rPr lang="en-US" baseline="0" dirty="0" smtClean="0"/>
              <a:t> to stay as they 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Behind you.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1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=</a:t>
            </a:r>
            <a:r>
              <a:rPr lang="en-US" baseline="0" dirty="0" smtClean="0"/>
              <a:t> M x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5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0.5 m/s2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1781-D8C0-4103-917B-CD35A854A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3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7ED8-BE73-4149-8E00-B6F8F9296BC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3553-4260-4B07-BFDC-BA61B095F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18" Type="http://schemas.openxmlformats.org/officeDocument/2006/relationships/slide" Target="slide15.xml"/><Relationship Id="rId3" Type="http://schemas.openxmlformats.org/officeDocument/2006/relationships/slide" Target="slide12.xml"/><Relationship Id="rId21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slide" Target="slide9.xml"/><Relationship Id="rId17" Type="http://schemas.openxmlformats.org/officeDocument/2006/relationships/slide" Target="slide10.xml"/><Relationship Id="rId25" Type="http://schemas.openxmlformats.org/officeDocument/2006/relationships/slide" Target="slide26.xml"/><Relationship Id="rId2" Type="http://schemas.openxmlformats.org/officeDocument/2006/relationships/slide" Target="slide7.xml"/><Relationship Id="rId16" Type="http://schemas.openxmlformats.org/officeDocument/2006/relationships/slide" Target="slide5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5" Type="http://schemas.openxmlformats.org/officeDocument/2006/relationships/slide" Target="slide22.xml"/><Relationship Id="rId15" Type="http://schemas.openxmlformats.org/officeDocument/2006/relationships/slide" Target="slide24.xml"/><Relationship Id="rId23" Type="http://schemas.openxmlformats.org/officeDocument/2006/relationships/slide" Target="slide16.xml"/><Relationship Id="rId10" Type="http://schemas.openxmlformats.org/officeDocument/2006/relationships/slide" Target="slide23.xml"/><Relationship Id="rId19" Type="http://schemas.openxmlformats.org/officeDocument/2006/relationships/slide" Target="slide20.xml"/><Relationship Id="rId4" Type="http://schemas.openxmlformats.org/officeDocument/2006/relationships/slide" Target="slide17.xml"/><Relationship Id="rId9" Type="http://schemas.openxmlformats.org/officeDocument/2006/relationships/slide" Target="slide18.xml"/><Relationship Id="rId14" Type="http://schemas.openxmlformats.org/officeDocument/2006/relationships/slide" Target="slide19.xml"/><Relationship Id="rId22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"/>
            <a:ext cx="76962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Spring 2017 Final Review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5897"/>
              </p:ext>
            </p:extLst>
          </p:nvPr>
        </p:nvGraphicFramePr>
        <p:xfrm>
          <a:off x="152402" y="1219202"/>
          <a:ext cx="8792815" cy="519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563"/>
                <a:gridCol w="1758563"/>
                <a:gridCol w="1758563"/>
                <a:gridCol w="1887109"/>
                <a:gridCol w="1630017"/>
              </a:tblGrid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Cells</a:t>
                      </a:r>
                      <a:r>
                        <a:rPr lang="en-US" sz="2400" b="1" baseline="0" dirty="0" smtClean="0"/>
                        <a:t> N’ Things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Physiology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Draw</a:t>
                      </a:r>
                      <a:r>
                        <a:rPr lang="en-US" sz="2400" baseline="0" dirty="0" smtClean="0"/>
                        <a:t> N’ Things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Reproduction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Grab</a:t>
                      </a:r>
                      <a:r>
                        <a:rPr lang="en-US" sz="2400" baseline="0" dirty="0" smtClean="0"/>
                        <a:t> Bag</a:t>
                      </a:r>
                      <a:endParaRPr lang="en-US" sz="2400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" action="ppaction://hlinkshowjump?jump=nextslide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hlinkClick r:id="rId3" action="ppaction://hlinksldjump"/>
                        </a:rPr>
                        <a:t>100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hlinkClick r:id="rId4" action="ppaction://hlinksldjump"/>
                        </a:rPr>
                        <a:t>100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hlinkClick r:id="rId5" action="ppaction://hlinksldjump"/>
                        </a:rPr>
                        <a:t>100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6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hlinkClick r:id="rId7" action="ppaction://hlinksldjump"/>
                        </a:rPr>
                        <a:t>200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hlinkClick r:id="rId8" action="ppaction://hlinksldjump"/>
                        </a:rPr>
                        <a:t>200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hlinkClick r:id="rId9" action="ppaction://hlinksldjump"/>
                        </a:rPr>
                        <a:t>200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hlinkClick r:id="rId10" action="ppaction://hlinksldjump"/>
                        </a:rPr>
                        <a:t>200</a:t>
                      </a:r>
                      <a:endParaRPr lang="en-US" sz="2800" dirty="0" smtClean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1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2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3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4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5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6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7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8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9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0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1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2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3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4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5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Physiology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821827"/>
            <a:ext cx="7124700" cy="335977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are cuts in the skin sealed by blood clots?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7620000" cy="29718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2500" y="1845710"/>
            <a:ext cx="7239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Physiology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362200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Explain the process of muscle contraction.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8305800" cy="32766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Draw N Things for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0100" y="1626193"/>
            <a:ext cx="75438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Describe the process that occurs at the glomerulus. 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477370"/>
            <a:ext cx="7924800" cy="31242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854" y="3046495"/>
            <a:ext cx="3358834" cy="316380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Draw N Things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533525"/>
            <a:ext cx="72390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Draw and annotate a picture of a prokaryotic cell.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417638"/>
            <a:ext cx="7391400" cy="32766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Draw N Things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2390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Outline blood flow in the human body. 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7543800" cy="37338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Draw N Things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074863"/>
            <a:ext cx="7315200" cy="30305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Draw and label a sarcomere.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81200"/>
            <a:ext cx="7391400" cy="33528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Draw N Things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2500" y="2514600"/>
            <a:ext cx="723900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Draw, label, and annotate the digestive system.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81200"/>
            <a:ext cx="7467600" cy="33528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Reproduction for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74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Identify the process in which mature sperm are produced. 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534400" cy="27432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38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Reproduction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838681"/>
            <a:ext cx="7239000" cy="274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Identify the hormones needed to promote the thickening of the endometrial layer.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48181"/>
            <a:ext cx="7467600" cy="31242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4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Reproduction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88127"/>
            <a:ext cx="7239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Draw a and annotate a picture of a mature sperm cell.</a:t>
            </a: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buNone/>
            </a:pP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81200"/>
            <a:ext cx="7391400" cy="32004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Cells N’ Things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362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List the key statements of the cell theory.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5-Point Star 4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8229600" cy="28194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Reproduction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417638"/>
            <a:ext cx="7620000" cy="3763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Describe the roles of progesterone and estrogen during pregnancy.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95400"/>
            <a:ext cx="7848600" cy="44196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Reproduction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Compare and contrast spermatogenesis and oogenesis.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417638"/>
            <a:ext cx="7391400" cy="3916362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Grab Bag for 100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977492"/>
            <a:ext cx="73152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Identify the process in the picture below:</a:t>
            </a:r>
          </a:p>
          <a:p>
            <a:pPr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981200"/>
            <a:ext cx="7391400" cy="32766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50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22" y="2869618"/>
            <a:ext cx="3778250" cy="298358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Grab Bag for 200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Compare plant and animal cells.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8001000" cy="28956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Grab Bag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6858000" cy="2362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True or False: </a:t>
            </a:r>
          </a:p>
          <a:p>
            <a:pPr marL="742950" indent="-74295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It was once believed that non-living things could produce life. </a:t>
            </a:r>
          </a:p>
          <a:p>
            <a:pPr marL="742950" indent="-74295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New cells can appear by spontaneous generation. 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81200"/>
            <a:ext cx="7543800" cy="34290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55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18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575"/>
            <a:ext cx="83820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Grab Bag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2074460"/>
            <a:ext cx="7696200" cy="3505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</a:rPr>
              <a:t>Fill in the blanks: </a:t>
            </a:r>
          </a:p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____ include organisms in the kingdoms </a:t>
            </a: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protoctists</a:t>
            </a: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, fungi, plants, and animals. </a:t>
            </a:r>
          </a:p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Electron micrographs have revealed eukaryotic cells have cells with a more _____ structure. They have compartments surrounded by ___. These compartments are termed _____.</a:t>
            </a:r>
            <a:endParaRPr lang="en-US" sz="3600" dirty="0">
              <a:solidFill>
                <a:schemeClr val="bg1"/>
              </a:solidFill>
              <a:latin typeface="Baveus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81200"/>
            <a:ext cx="7620000" cy="35814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7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Grab Bag for 500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2500" y="1531476"/>
            <a:ext cx="73914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Which suspect was at the crime? </a:t>
            </a:r>
            <a:r>
              <a:rPr lang="en-US" sz="3600" b="1" dirty="0" smtClean="0">
                <a:solidFill>
                  <a:schemeClr val="bg1"/>
                </a:solidFill>
              </a:rPr>
              <a:t>Explain how you know.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7620000" cy="41148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60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17495"/>
            <a:ext cx="3009900" cy="36118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001000" cy="5845629"/>
          </a:xfrm>
        </p:spPr>
        <p:txBody>
          <a:bodyPr>
            <a:normAutofit/>
          </a:bodyPr>
          <a:lstStyle/>
          <a:p>
            <a:pPr marL="1143000" indent="-11430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Living organisms are made up of one or more cells. </a:t>
            </a:r>
          </a:p>
          <a:p>
            <a:pPr marL="1143000" indent="-11430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There is no smaller unit of life than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 	Every new cell must come from pre-     existing cells. </a:t>
            </a:r>
            <a:endParaRPr lang="en-US" b="1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96013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696200" cy="4800600"/>
          </a:xfrm>
        </p:spPr>
        <p:txBody>
          <a:bodyPr>
            <a:normAutofit fontScale="77500" lnSpcReduction="20000"/>
          </a:bodyPr>
          <a:lstStyle/>
          <a:p>
            <a:pPr marL="1143000" indent="-1143000">
              <a:buAutoNum type="arabicPeriod"/>
            </a:pPr>
            <a:r>
              <a:rPr lang="en-US" sz="5800" b="1" dirty="0" smtClean="0">
                <a:solidFill>
                  <a:schemeClr val="bg1"/>
                </a:solidFill>
                <a:latin typeface="+mj-lt"/>
              </a:rPr>
              <a:t>Metabolism</a:t>
            </a:r>
          </a:p>
          <a:p>
            <a:pPr marL="1143000" indent="-1143000">
              <a:buAutoNum type="arabicPeriod"/>
            </a:pPr>
            <a:r>
              <a:rPr lang="en-US" sz="5800" b="1" dirty="0" smtClean="0">
                <a:solidFill>
                  <a:schemeClr val="bg1"/>
                </a:solidFill>
                <a:latin typeface="+mj-lt"/>
              </a:rPr>
              <a:t>Reproduction</a:t>
            </a:r>
          </a:p>
          <a:p>
            <a:pPr marL="1143000" indent="-1143000">
              <a:buAutoNum type="arabicPeriod"/>
            </a:pPr>
            <a:r>
              <a:rPr lang="en-US" sz="5800" b="1" dirty="0" smtClean="0">
                <a:solidFill>
                  <a:schemeClr val="bg1"/>
                </a:solidFill>
                <a:latin typeface="+mj-lt"/>
              </a:rPr>
              <a:t>Growth</a:t>
            </a:r>
          </a:p>
          <a:p>
            <a:pPr marL="1143000" indent="-1143000">
              <a:buAutoNum type="arabicPeriod"/>
            </a:pPr>
            <a:r>
              <a:rPr lang="en-US" sz="5800" b="1" dirty="0" smtClean="0">
                <a:solidFill>
                  <a:schemeClr val="bg1"/>
                </a:solidFill>
                <a:latin typeface="+mj-lt"/>
              </a:rPr>
              <a:t>Homeostasis</a:t>
            </a:r>
          </a:p>
          <a:p>
            <a:pPr marL="1143000" indent="-1143000">
              <a:buAutoNum type="arabicPeriod"/>
            </a:pPr>
            <a:r>
              <a:rPr lang="en-US" sz="5800" b="1" dirty="0" smtClean="0">
                <a:solidFill>
                  <a:schemeClr val="bg1"/>
                </a:solidFill>
                <a:latin typeface="+mj-lt"/>
              </a:rPr>
              <a:t>Response</a:t>
            </a:r>
          </a:p>
          <a:p>
            <a:pPr marL="1143000" indent="-1143000">
              <a:buAutoNum type="arabicPeriod"/>
            </a:pPr>
            <a:r>
              <a:rPr lang="en-US" sz="5800" b="1" dirty="0" smtClean="0">
                <a:solidFill>
                  <a:schemeClr val="bg1"/>
                </a:solidFill>
                <a:latin typeface="+mj-lt"/>
              </a:rPr>
              <a:t>Excretion</a:t>
            </a:r>
          </a:p>
          <a:p>
            <a:pPr marL="1143000" indent="-1143000">
              <a:buAutoNum type="arabicPeriod"/>
            </a:pPr>
            <a:r>
              <a:rPr lang="en-US" sz="5800" b="1" dirty="0" smtClean="0">
                <a:solidFill>
                  <a:schemeClr val="bg1"/>
                </a:solidFill>
                <a:latin typeface="+mj-lt"/>
              </a:rPr>
              <a:t>Nutrition</a:t>
            </a:r>
          </a:p>
          <a:p>
            <a:pPr marL="1143000" indent="-1143000">
              <a:buAutoNum type="arabicPeriod"/>
            </a:pPr>
            <a:endParaRPr lang="en-US" sz="58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6000" b="1" baseline="-250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6000" b="1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The Cell Cycle</a:t>
            </a:r>
          </a:p>
          <a:p>
            <a:pPr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979279"/>
            <a:ext cx="3556000" cy="35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Cells N’ Things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391400" cy="274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State and define the seven functions of life displayed by all living organisms.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81200"/>
            <a:ext cx="7467600" cy="28194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6019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Prophase 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Homologous chromosomes form tetrads in which two non-sister chromatids exchange genetic information. This is known as crossing over.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Metaphase 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Spindle fibers arrange homologous chromosomes along the equator of the cell.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Anaphase 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Pairs of homologous chromosomes are separated and pulled to opposite ends of the cell.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Telophase 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Prophase II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Metaphase II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Spindle fibers arrange chromosomes along the equator of the cell.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Anaphase II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Sister chromatids are pulled to opposite poles of the cell.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Telophase II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new nuclear membrane can form around each of the four new cells.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Each cell has a different combination of half the genetic material of the original parent cell. </a:t>
            </a:r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685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This individual is a female with down-syndrome.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609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FALSE!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IT’S NOT URINE! ITS FILTRATE!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Epididymis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Helps support maturation of sperm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Area where sperm are received, become mature, and are capable of swimming motion via flagella.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903350" cy="3786981"/>
          </a:xfrm>
        </p:spPr>
      </p:pic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Skin is cut and blood vessels are damaged.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Clotting factors are released.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Platelets stick to the damaged area and release clotting factors.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Clotting factors convert prothrombin into thrombin.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Thrombin is an enzyme that converts the soluble plasma protein fibrinogen into insoluble fibrin.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Fibrin forms a network of long fibers across the damaged area.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Red blood cells are trapped in the fibrin network to form a blood clot. </a:t>
            </a:r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motor neuron carries an action potential until it reaches the final synapse.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Acetylcholine is released into synapse between the neuron and the sarcolemma.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ACH binds to receptors on sarcolemma.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Sarcolemma ion channels open and sodium ions move through the membrane.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Action potential moves through T tubules, causing release of Calcium ions from the sarcoplasmic reticulum.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Calcium ions rush into the sarcoplasm.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Calcium binds to troponin and exposes binding sites on actin.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Myosin heads attach to binding sites on actin.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Myosin heads flex toward center of sarcoplasm.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ATP binds to myosin head, resulting in detachment of myosin from the actin and await another action potential from motor neuron.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12526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74414"/>
            <a:ext cx="5797234" cy="54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8250" y="1310481"/>
            <a:ext cx="6667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38" y="917575"/>
            <a:ext cx="5048250" cy="5048250"/>
          </a:xfrm>
        </p:spPr>
      </p:pic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Cells N’ Things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892490"/>
            <a:ext cx="7391400" cy="3733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Identify what the image below relates to:</a:t>
            </a:r>
          </a:p>
          <a:p>
            <a:pPr algn="ctr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7620000" cy="40386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621268"/>
            <a:ext cx="3556000" cy="353728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6707872" cy="3620294"/>
          </a:xfrm>
        </p:spPr>
      </p:pic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278339" cy="5779002"/>
          </a:xfrm>
        </p:spPr>
      </p:pic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Spermatogenesis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Progesterone and Estrogen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119755" cy="3886200"/>
          </a:xfrm>
        </p:spPr>
      </p:pic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Progesterone: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Helps maintain highly vascular tissue of the uterus/placenta.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Suppresses contractions of smooth muscle of the uterus.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Estrogen: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Encourages muscle growth of uterus.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“antagonizes” the action of progesterone to suppress uterine contractions.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Stimulate mammary gland development late in pregnancy in preparation for milk production.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Induces production of oxytocin receptors in uterine muscles late in pregnancy.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35566"/>
              </p:ext>
            </p:extLst>
          </p:nvPr>
        </p:nvGraphicFramePr>
        <p:xfrm>
          <a:off x="990600" y="633679"/>
          <a:ext cx="69342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314960">
                <a:tc>
                  <a:txBody>
                    <a:bodyPr/>
                    <a:lstStyle/>
                    <a:p>
                      <a:r>
                        <a:rPr lang="en-US" dirty="0" smtClean="0"/>
                        <a:t>Spermatogenesis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Oogenesis</a:t>
                      </a:r>
                      <a:endParaRPr lang="en-US" dirty="0"/>
                    </a:p>
                  </a:txBody>
                  <a:tcPr/>
                </a:tc>
              </a:tr>
              <a:tr h="47297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Mitosis replaces</a:t>
                      </a:r>
                      <a:r>
                        <a:rPr lang="en-US" baseline="0" dirty="0" smtClean="0"/>
                        <a:t> germinal cells daily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Some cell growth occurs before meiosis I begins.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Two divisions of meiosis result in four haploid spermatozoa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Spermatids must remain in seminiferous tubules until differentiation into spermatozoon occurs.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Gamete is very small with little cytoplasm and limited organelles.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Millions of spermatozoa produced every day throughout life (starts at puberty)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Mitosis replaces germinal cells only early</a:t>
                      </a:r>
                      <a:r>
                        <a:rPr lang="en-US" baseline="0" dirty="0" smtClean="0"/>
                        <a:t> in a female’s development.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Great deal of growth occurs before meiosis I begins.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Two cell divisions of meiosis results in one ovum and three possible polar bodies.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Differentiation of the oocyte into an ovum occurs partly in the ovary and continues after ovulation.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Gamete is extremely large with great deal of cytoplasm, nutrients, and organelles.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Ovulation of one of a total of thousands of oocytes occurs with each menstrual cycle and stops at menopause.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TRANSLATION!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25863"/>
            <a:ext cx="5226050" cy="41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937" y="815946"/>
            <a:ext cx="8061863" cy="42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1. True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2. False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Cells N Things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3657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Outline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the process of meiosis.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0"/>
            <a:ext cx="7543800" cy="29718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</a:rPr>
              <a:t>Fill in the blanks: </a:t>
            </a:r>
          </a:p>
          <a:p>
            <a:pPr algn="ctr">
              <a:buNone/>
            </a:pPr>
            <a:r>
              <a:rPr lang="en-US" sz="3600" dirty="0">
                <a:solidFill>
                  <a:srgbClr val="FFFF00"/>
                </a:solidFill>
                <a:latin typeface="Baveuse" pitchFamily="2" charset="0"/>
              </a:rPr>
              <a:t>Eukaryotes</a:t>
            </a: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 include organisms in the kingdoms </a:t>
            </a: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protoctists</a:t>
            </a: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, fungi, plants, and animals. </a:t>
            </a:r>
          </a:p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Electron micrographs have revealed eukaryotic cells have cells with a more </a:t>
            </a:r>
            <a:r>
              <a:rPr lang="en-US" sz="3600" dirty="0">
                <a:solidFill>
                  <a:srgbClr val="FFFF00"/>
                </a:solidFill>
                <a:latin typeface="Baveuse" pitchFamily="2" charset="0"/>
              </a:rPr>
              <a:t>complex</a:t>
            </a: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 structure. They have compartments surrounded by </a:t>
            </a:r>
            <a:r>
              <a:rPr lang="en-US" sz="3600" dirty="0">
                <a:solidFill>
                  <a:srgbClr val="FFFF00"/>
                </a:solidFill>
                <a:latin typeface="Baveuse" pitchFamily="2" charset="0"/>
              </a:rPr>
              <a:t>membranes</a:t>
            </a:r>
            <a:r>
              <a:rPr lang="en-US" sz="3600" dirty="0">
                <a:solidFill>
                  <a:schemeClr val="bg1"/>
                </a:solidFill>
                <a:latin typeface="Baveuse" pitchFamily="2" charset="0"/>
              </a:rPr>
              <a:t>. These compartments are termed </a:t>
            </a:r>
            <a:r>
              <a:rPr lang="en-US" sz="3600" dirty="0">
                <a:solidFill>
                  <a:srgbClr val="FFFF00"/>
                </a:solidFill>
                <a:latin typeface="Baveuse" pitchFamily="2" charset="0"/>
              </a:rPr>
              <a:t>organelles.</a:t>
            </a:r>
            <a:endParaRPr lang="en-US" sz="3600" dirty="0">
              <a:solidFill>
                <a:srgbClr val="FFFF00"/>
              </a:solidFill>
              <a:latin typeface="Baveuse" pitchFamily="2" charset="0"/>
            </a:endParaRP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609600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Suspect 2: 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Gel electrophoresis separates DNA molecules based on density. 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Banding patterns match the DNA sample from the crime scene. 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8077200" y="5969726"/>
            <a:ext cx="6096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8600"/>
            <a:ext cx="20193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724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Cells N Things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1385" y="428199"/>
            <a:ext cx="83820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Describe the individual below:</a:t>
            </a:r>
          </a:p>
          <a:p>
            <a:pPr algn="ctr">
              <a:buNone/>
            </a:pP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8534400" cy="45720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4" y="2028398"/>
            <a:ext cx="6447186" cy="368660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Physiology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100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908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True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or False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Urine is filtered from the capillaries into the glomerulus and the bowman’s capsule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981200"/>
            <a:ext cx="8458200" cy="28194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Physiology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Baveuse" pitchFamily="2" charset="0"/>
            </a:endParaRPr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What is the role of the structure circled below? </a:t>
            </a:r>
          </a:p>
          <a:p>
            <a:pPr algn="ctr">
              <a:buNone/>
            </a:pP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81200"/>
            <a:ext cx="7620000" cy="26670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348819"/>
            <a:ext cx="3200400" cy="30236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165909">
            <a:off x="4725266" y="5017046"/>
            <a:ext cx="381000" cy="986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Physiology for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300</a:t>
            </a:r>
            <a:endParaRPr lang="en-US" dirty="0"/>
          </a:p>
        </p:txBody>
      </p:sp>
      <p:sp>
        <p:nvSpPr>
          <p:cNvPr id="4" name="5-Point Star 3">
            <a:hlinkClick r:id="" action="ppaction://hlinkshowjump?jump=firstslide"/>
          </p:cNvPr>
          <p:cNvSpPr/>
          <p:nvPr/>
        </p:nvSpPr>
        <p:spPr>
          <a:xfrm>
            <a:off x="7848600" y="5943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3734" y="1607024"/>
            <a:ext cx="7448266" cy="37571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Label the diagram below:</a:t>
            </a:r>
          </a:p>
          <a:p>
            <a:pPr algn="ctr">
              <a:buNone/>
            </a:pPr>
            <a:endParaRPr lang="en-US" sz="3600" dirty="0">
              <a:solidFill>
                <a:schemeClr val="bg1"/>
              </a:solidFill>
              <a:latin typeface="Baveus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7543800" cy="3581400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91225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3169"/>
            <a:ext cx="9144000" cy="49149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1213</Words>
  <Application>Microsoft Office PowerPoint</Application>
  <PresentationFormat>On-screen Show (4:3)</PresentationFormat>
  <Paragraphs>200</Paragraphs>
  <Slides>51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Baveuse</vt:lpstr>
      <vt:lpstr>Calibri</vt:lpstr>
      <vt:lpstr>Office Theme</vt:lpstr>
      <vt:lpstr>PowerPoint Presentation</vt:lpstr>
      <vt:lpstr>Cells N’ Things for 100</vt:lpstr>
      <vt:lpstr>Cells N’ Things for 200</vt:lpstr>
      <vt:lpstr>Cells N’ Things for 300</vt:lpstr>
      <vt:lpstr>Cells N Things for 400</vt:lpstr>
      <vt:lpstr>Cells N Things for 500</vt:lpstr>
      <vt:lpstr>Physiology for 100</vt:lpstr>
      <vt:lpstr>Physiology for 200</vt:lpstr>
      <vt:lpstr>Physiology for 300</vt:lpstr>
      <vt:lpstr>Physiology for 400</vt:lpstr>
      <vt:lpstr>Physiology for 500</vt:lpstr>
      <vt:lpstr>Draw N Things for 100</vt:lpstr>
      <vt:lpstr>Draw N Things for 200</vt:lpstr>
      <vt:lpstr>Draw N Things for 300</vt:lpstr>
      <vt:lpstr>Draw N Things for 400</vt:lpstr>
      <vt:lpstr>Draw N Things for 500</vt:lpstr>
      <vt:lpstr>Reproduction for 100</vt:lpstr>
      <vt:lpstr>Reproduction for 200</vt:lpstr>
      <vt:lpstr>Reproduction for 300</vt:lpstr>
      <vt:lpstr>Reproduction for 400</vt:lpstr>
      <vt:lpstr>Reproduction for 500</vt:lpstr>
      <vt:lpstr>Grab Bag for 100</vt:lpstr>
      <vt:lpstr>Grab Bag for 200</vt:lpstr>
      <vt:lpstr>Grab Bag for 300</vt:lpstr>
      <vt:lpstr>Grab Bag for 400</vt:lpstr>
      <vt:lpstr>Grab Bag for 500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KSD</dc:creator>
  <cp:lastModifiedBy>Amanda Villa</cp:lastModifiedBy>
  <cp:revision>113</cp:revision>
  <cp:lastPrinted>2013-12-16T14:58:42Z</cp:lastPrinted>
  <dcterms:created xsi:type="dcterms:W3CDTF">2009-11-04T12:33:14Z</dcterms:created>
  <dcterms:modified xsi:type="dcterms:W3CDTF">2017-05-18T15:02:03Z</dcterms:modified>
</cp:coreProperties>
</file>