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50" autoAdjust="0"/>
    <p:restoredTop sz="93726" autoAdjust="0"/>
  </p:normalViewPr>
  <p:slideViewPr>
    <p:cSldViewPr>
      <p:cViewPr varScale="1">
        <p:scale>
          <a:sx n="62" d="100"/>
          <a:sy n="62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34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95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50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14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6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41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74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754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99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4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48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18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05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6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34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70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70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4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1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1" hangingPunct="1"/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en-US" sz="1100" smtClean="0"/>
              <a:pPr algn="r"/>
              <a:t>5/11/2017</a:t>
            </a:fld>
            <a:endParaRPr kumimoji="0"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en-US" dirty="0" smtClean="0"/>
              <a:t>Show Title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1" hangingPunct="1"/>
            <a:r>
              <a:rPr lang="en-US" smtClean="0"/>
              <a:t>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en-US" sz="1100" smtClean="0"/>
              <a:pPr algn="r"/>
              <a:t>5/11/2017</a:t>
            </a:fld>
            <a:endParaRPr kumimoji="0"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en-US" sz="1100" smtClean="0"/>
              <a:pPr algn="r"/>
              <a:t>5/11/2017</a:t>
            </a:fld>
            <a:endParaRPr kumimoji="0"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en-US" dirty="0" smtClean="0"/>
              <a:t>Click to add section title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5/11/2017</a:t>
            </a:fld>
            <a:endParaRPr kumimoji="0"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n-US" dirty="0" smtClean="0"/>
              <a:t>Click to add answer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5/11/2017</a:t>
            </a:fld>
            <a:endParaRPr kumimoji="0" lang="en-US" dirty="0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n-US" dirty="0" smtClean="0"/>
              <a:t>Click to add answer</a:t>
            </a:r>
            <a:endParaRPr kumimoji="0"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i="1" baseline="0"/>
            </a:lvl1pPr>
            <a:extLst/>
          </a:lstStyle>
          <a:p>
            <a:pPr lvl="0"/>
            <a:r>
              <a:rPr kumimoji="0" lang="en-US" dirty="0" smtClean="0"/>
              <a:t>Click to add detail to the answer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5/11/2017</a:t>
            </a:fld>
            <a:endParaRPr kumimoji="0"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rtl="0" latinLnBrk="0">
              <a:spcBef>
                <a:spcPct val="20000"/>
              </a:spcBef>
              <a:buNone/>
            </a:pPr>
            <a:r>
              <a:rPr kumimoji="0"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kumimoji="0"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kumimoji="0"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kumimoji="0"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kumimoji="0"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5/11/2017</a:t>
            </a:fld>
            <a:endParaRPr kumimoji="0"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rtl="0" latinLnBrk="0">
              <a:spcBef>
                <a:spcPct val="20000"/>
              </a:spcBef>
              <a:buNone/>
            </a:pPr>
            <a:r>
              <a:rPr kumimoji="0"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kumimoji="0"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kumimoji="0"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kumimoji="0"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kumimoji="0"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i="1" baseline="0"/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5/11/2017</a:t>
            </a:fld>
            <a:endParaRPr kumimoji="0"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kumimoji="0"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kumimoji="0" lang="en-US" dirty="0" smtClean="0"/>
              <a:t>Click to add an incorrect answer</a:t>
            </a:r>
            <a:endParaRPr kumimoji="0"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kumimoji="0" lang="en-US" dirty="0" smtClean="0"/>
              <a:t>Click to add an incorrect answer</a:t>
            </a:r>
            <a:endParaRPr kumimoji="0"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kumimoji="0" lang="en-US" dirty="0" smtClean="0"/>
              <a:t>Click to add an incorrect answer</a:t>
            </a:r>
            <a:endParaRPr kumimoji="0"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kumimoji="0" lang="en-US" dirty="0" smtClean="0"/>
              <a:t>Click to add an incorrect answer</a:t>
            </a:r>
            <a:endParaRPr kumimoji="0"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kumimoji="0" lang="en-US" dirty="0" smtClean="0"/>
              <a:t>Click to add a correct answer (then rearrange the choices)</a:t>
            </a:r>
            <a:endParaRPr kumimoji="0"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kumimoji="0"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kumimoji="0"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kumimoji="0"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kumimoji="0"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1</a:t>
            </a:r>
            <a:endParaRPr kumimoji="0"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2</a:t>
            </a:r>
            <a:endParaRPr kumimoji="0"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3</a:t>
            </a:r>
            <a:endParaRPr kumimoji="0"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4</a:t>
            </a:r>
            <a:endParaRPr kumimoji="0"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5</a:t>
            </a:r>
            <a:endParaRPr kumimoji="0"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5/11/2017</a:t>
            </a:fld>
            <a:endParaRPr kumimoji="0"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5</a:t>
            </a:r>
            <a:endParaRPr kumimoji="0"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3</a:t>
            </a:r>
            <a:endParaRPr kumimoji="0"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1</a:t>
            </a:r>
            <a:endParaRPr kumimoji="0"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2</a:t>
            </a:r>
            <a:endParaRPr kumimoji="0"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4</a:t>
            </a:r>
            <a:endParaRPr kumimoji="0"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i="1" baseline="0"/>
            </a:lvl1pPr>
            <a:extLst/>
          </a:lstStyle>
          <a:p>
            <a:r>
              <a:rPr kumimoji="0" lang="en-US" dirty="0" smtClean="0"/>
              <a:t>Click to type your question</a:t>
            </a:r>
            <a:endParaRPr kumimoji="0"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1" hangingPunct="1"/>
            <a:r>
              <a:rPr kumimoji="0" lang="en-US" smtClean="0"/>
              <a:t>Click to edit Master title style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1" hangingPunct="1"/>
            <a:r>
              <a:rPr kumimoji="0" lang="en-US" smtClean="0"/>
              <a:t>Edit Master text styles</a:t>
            </a:r>
          </a:p>
          <a:p>
            <a:pPr lvl="1" eaLnBrk="1" latinLnBrk="1" hangingPunct="1"/>
            <a:r>
              <a:rPr kumimoji="0" lang="en-US" smtClean="0"/>
              <a:t>Second level</a:t>
            </a:r>
          </a:p>
          <a:p>
            <a:pPr lvl="2" eaLnBrk="1" latinLnBrk="1" hangingPunct="1"/>
            <a:r>
              <a:rPr kumimoji="0" lang="en-US" smtClean="0"/>
              <a:t>Third level</a:t>
            </a:r>
          </a:p>
          <a:p>
            <a:pPr lvl="3" eaLnBrk="1" latinLnBrk="1" hangingPunct="1"/>
            <a:r>
              <a:rPr kumimoji="0" lang="en-US" smtClean="0"/>
              <a:t>Fourth level</a:t>
            </a:r>
          </a:p>
          <a:p>
            <a:pPr lvl="4" eaLnBrk="1" latinLnBrk="1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sz="1100"/>
            </a:lvl1pPr>
            <a:extLst/>
          </a:lstStyle>
          <a:p>
            <a:pPr algn="r"/>
            <a:fld id="{8F67D422-08A8-451B-9A67-21962FC4B660}" type="datetimeFigureOut">
              <a:rPr kumimoji="0" lang="en-US" sz="1100" smtClean="0"/>
              <a:pPr algn="r"/>
              <a:t>5/11/2017</a:t>
            </a:fld>
            <a:endParaRPr kumimoji="0"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sz="1200"/>
            </a:lvl1pPr>
            <a:extLst/>
          </a:lstStyle>
          <a:p>
            <a:endParaRPr kumimoji="0"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sz="1200"/>
            </a:lvl1pPr>
            <a:extLst/>
          </a:lstStyle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Question and Answer </a:t>
            </a:r>
          </a:p>
          <a:p>
            <a:r>
              <a:rPr lang="en-US"/>
              <a:t>Samples and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function of the epididymis in the male reproductive system?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To transport the sperm for the testes to the urethra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To provide fluid to nourish the sperm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51313" y="2057400"/>
            <a:ext cx="7086600" cy="457200"/>
          </a:xfrm>
        </p:spPr>
        <p:txBody>
          <a:bodyPr/>
          <a:lstStyle/>
          <a:p>
            <a:r>
              <a:rPr lang="en-US" dirty="0" smtClean="0"/>
              <a:t>To stimulate sperm by secreting testosterone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52698" y="2743200"/>
            <a:ext cx="7086600" cy="457200"/>
          </a:xfrm>
        </p:spPr>
        <p:txBody>
          <a:bodyPr/>
          <a:lstStyle/>
          <a:p>
            <a:r>
              <a:rPr lang="en-US" dirty="0" smtClean="0"/>
              <a:t>To store sperm in the final stages of maturation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where is human chorionic gonadotropin (HCG) secreted in early pregnancy?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Pituitary gland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ovary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Corpus luteum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Embryo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results from the fusion of tumor cells with B-cells?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The activation of helper T-cells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The production of antigens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43000" y="2114550"/>
            <a:ext cx="7086600" cy="457200"/>
          </a:xfrm>
        </p:spPr>
        <p:txBody>
          <a:bodyPr/>
          <a:lstStyle/>
          <a:p>
            <a:r>
              <a:rPr lang="en-US" dirty="0" smtClean="0"/>
              <a:t>The inability of B-cells to divide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2743200"/>
            <a:ext cx="7086600" cy="457200"/>
          </a:xfrm>
        </p:spPr>
        <p:txBody>
          <a:bodyPr/>
          <a:lstStyle/>
          <a:p>
            <a:r>
              <a:rPr lang="en-US" dirty="0" smtClean="0"/>
              <a:t>The production of monoclonal antibodies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main role of nerves in human movement?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56855" y="2057400"/>
            <a:ext cx="7086600" cy="457200"/>
          </a:xfrm>
        </p:spPr>
        <p:txBody>
          <a:bodyPr/>
          <a:lstStyle/>
          <a:p>
            <a:r>
              <a:rPr lang="en-US" dirty="0" smtClean="0"/>
              <a:t>To move joints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To transport pain signals that indicate muscle injuries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To causes muscles to stretch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114800"/>
            <a:ext cx="7086600" cy="457200"/>
          </a:xfrm>
        </p:spPr>
        <p:txBody>
          <a:bodyPr/>
          <a:lstStyle/>
          <a:p>
            <a:r>
              <a:rPr lang="en-US" dirty="0" smtClean="0"/>
              <a:t>To stimulate muscle contraction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letter correctly identifies the medulla?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983483"/>
            <a:ext cx="3438525" cy="426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9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event takes place during normal fertilization?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en-US" dirty="0" smtClean="0"/>
              <a:t>The egg divides to form a blastocyst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The entire sperm cell enters the egg cytoplasm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The acrosome fuses with the egg membrane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114800"/>
            <a:ext cx="7086600" cy="457200"/>
          </a:xfrm>
        </p:spPr>
        <p:txBody>
          <a:bodyPr/>
          <a:lstStyle/>
          <a:p>
            <a:r>
              <a:rPr lang="en-US" dirty="0" smtClean="0"/>
              <a:t>The cortical granules fuse with the egg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secreted after implantation of the blastocyst in the uterine wall?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HCG which stimulates the degeneration of the corpus luteum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Estrogen which prevents the degeneration of the corpus luteum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43000" y="2057400"/>
            <a:ext cx="7086600" cy="457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Estrogen which stimulates the degeneration of the corpus luteum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2743200"/>
            <a:ext cx="708660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HCG which prevents the degeneration of the corpus luteum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ions are released from the sarcoplasmic reticulum when a skeletal muscle fiber contract?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Chloride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1122218" y="2021032"/>
            <a:ext cx="7086600" cy="457200"/>
          </a:xfrm>
        </p:spPr>
        <p:txBody>
          <a:bodyPr/>
          <a:lstStyle/>
          <a:p>
            <a:r>
              <a:rPr lang="en-US" dirty="0" smtClean="0"/>
              <a:t>Potassium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Sodium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22218" y="3543300"/>
            <a:ext cx="7086600" cy="457200"/>
          </a:xfrm>
        </p:spPr>
        <p:txBody>
          <a:bodyPr/>
          <a:lstStyle/>
          <a:p>
            <a:r>
              <a:rPr lang="en-US" dirty="0" smtClean="0"/>
              <a:t>Calcium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8120"/>
            <a:ext cx="8763000" cy="11756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are structures I, II and III found in the human body?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379296"/>
            <a:ext cx="7848600" cy="27663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286250"/>
            <a:ext cx="4054568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blastocyst?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2022764"/>
            <a:ext cx="7086600" cy="457200"/>
          </a:xfrm>
        </p:spPr>
        <p:txBody>
          <a:bodyPr/>
          <a:lstStyle/>
          <a:p>
            <a:r>
              <a:rPr lang="en-US" dirty="0" smtClean="0"/>
              <a:t>An unfertilized egg surrounded by follicle 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The follicle when it has swelled up with fluid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An unfertilized egg cell expelled by menstruation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120342"/>
            <a:ext cx="7086600" cy="457200"/>
          </a:xfrm>
        </p:spPr>
        <p:txBody>
          <a:bodyPr/>
          <a:lstStyle/>
          <a:p>
            <a:r>
              <a:rPr lang="en-US" dirty="0" smtClean="0"/>
              <a:t>The embryo when it has become a hollow ball of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In the production of monoclonal antibodies, B-cells are fused to make hybridoma cells. What can hybridoma cells do?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Bind to antibodies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Become memory cells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Ingest antigens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Divide endlessly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What are the structures labelled I, II and III?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74412"/>
            <a:ext cx="5214152" cy="3514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76" y="4425349"/>
            <a:ext cx="6096048" cy="232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role of testosterone in spermatogenesis?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It inhibits the prostate gland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It inhibits the germinal epithelium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en-US" dirty="0" smtClean="0"/>
              <a:t>It stimulates interstitial cells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2713008"/>
            <a:ext cx="7086600" cy="457200"/>
          </a:xfrm>
        </p:spPr>
        <p:txBody>
          <a:bodyPr/>
          <a:lstStyle/>
          <a:p>
            <a:r>
              <a:rPr lang="en-US" dirty="0" smtClean="0"/>
              <a:t>It stimulates Sertoli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 smtClean="0"/>
              <a:t>A skeletal muscle contains bundles of elongated muscle fiber cells. What is the longest structure within each fiber?</a:t>
            </a:r>
            <a:endParaRPr lang="en-US" i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The Z line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en-US" dirty="0" smtClean="0"/>
              <a:t>A myosin filament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The sarcomere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22218" y="3429000"/>
            <a:ext cx="7086600" cy="457200"/>
          </a:xfrm>
        </p:spPr>
        <p:txBody>
          <a:bodyPr/>
          <a:lstStyle/>
          <a:p>
            <a:r>
              <a:rPr lang="en-US" dirty="0" smtClean="0"/>
              <a:t>A myofibril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6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 of synovial fluid in the elbow joint?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76251" y="2057400"/>
            <a:ext cx="7086600" cy="457200"/>
          </a:xfrm>
        </p:spPr>
        <p:txBody>
          <a:bodyPr/>
          <a:lstStyle/>
          <a:p>
            <a:r>
              <a:rPr lang="en-US" dirty="0" smtClean="0"/>
              <a:t>Joins the </a:t>
            </a:r>
            <a:r>
              <a:rPr lang="en-US" dirty="0" err="1" smtClean="0"/>
              <a:t>humerus</a:t>
            </a:r>
            <a:r>
              <a:rPr lang="en-US" dirty="0" smtClean="0"/>
              <a:t> to the radius and ulna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Protects the biceps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Grows red blood cells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76251" y="4001192"/>
            <a:ext cx="7086600" cy="457200"/>
          </a:xfrm>
        </p:spPr>
        <p:txBody>
          <a:bodyPr/>
          <a:lstStyle/>
          <a:p>
            <a:r>
              <a:rPr lang="en-US" dirty="0" smtClean="0"/>
              <a:t>Allows easy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microvilli located in the nephron?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Collecting duct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Loop of Henle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en-US" dirty="0" smtClean="0"/>
              <a:t>Glomerulus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2743200"/>
            <a:ext cx="7086600" cy="457200"/>
          </a:xfrm>
        </p:spPr>
        <p:txBody>
          <a:bodyPr/>
          <a:lstStyle/>
          <a:p>
            <a:r>
              <a:rPr lang="en-US" dirty="0" smtClean="0"/>
              <a:t>Proximal convoluted tubule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Through what process does a spermatid become a functioning </a:t>
            </a:r>
            <a:r>
              <a:rPr lang="en-US" dirty="0" err="1" smtClean="0"/>
              <a:t>spermatozoan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23604" y="2705793"/>
            <a:ext cx="7086600" cy="457200"/>
          </a:xfrm>
        </p:spPr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prostate cancer likely to start developing?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In X, Y, and Z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en-US" dirty="0" smtClean="0"/>
              <a:t>In Y and Z only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In X only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3429000"/>
            <a:ext cx="7086600" cy="457200"/>
          </a:xfrm>
        </p:spPr>
        <p:txBody>
          <a:bodyPr/>
          <a:lstStyle/>
          <a:p>
            <a:r>
              <a:rPr lang="en-US" dirty="0" smtClean="0"/>
              <a:t>In Z only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726421"/>
            <a:ext cx="4572000" cy="431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9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what part of the nephron would most glucose be reabsorbed?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765" y="1600200"/>
            <a:ext cx="4965069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what region of the kidney is the glomerulus found?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Pelvis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Cortex and medulla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Medulla only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Cortex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C8B520-5199-4129-A081-7EBC84FEBA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</Template>
  <TotalTime>0</TotalTime>
  <Words>559</Words>
  <Application>Microsoft Office PowerPoint</Application>
  <PresentationFormat>On-screen Show (4:3)</PresentationFormat>
  <Paragraphs>126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Trebuchet MS</vt:lpstr>
      <vt:lpstr>QuizShow</vt:lpstr>
      <vt:lpstr>Final Review</vt:lpstr>
      <vt:lpstr>In the production of monoclonal antibodies, B-cells are fused to make hybridoma cells. What can hybridoma cells do?</vt:lpstr>
      <vt:lpstr>A skeletal muscle contains bundles of elongated muscle fiber cells. What is the longest structure within each fiber?</vt:lpstr>
      <vt:lpstr>What is a function of synovial fluid in the elbow joint?</vt:lpstr>
      <vt:lpstr>Where are microvilli located in the nephron?</vt:lpstr>
      <vt:lpstr>Through what process does a spermatid become a functioning spermatozoan?</vt:lpstr>
      <vt:lpstr>Where is prostate cancer likely to start developing?</vt:lpstr>
      <vt:lpstr>In what part of the nephron would most glucose be reabsorbed?</vt:lpstr>
      <vt:lpstr>In what region of the kidney is the glomerulus found?</vt:lpstr>
      <vt:lpstr>What is the function of the epididymis in the male reproductive system?</vt:lpstr>
      <vt:lpstr>From where is human chorionic gonadotropin (HCG) secreted in early pregnancy?</vt:lpstr>
      <vt:lpstr>What results from the fusion of tumor cells with B-cells?</vt:lpstr>
      <vt:lpstr>What is the main role of nerves in human movement?</vt:lpstr>
      <vt:lpstr>What letter correctly identifies the medulla?</vt:lpstr>
      <vt:lpstr>What event takes place during normal fertilization?</vt:lpstr>
      <vt:lpstr>What is secreted after implantation of the blastocyst in the uterine wall?</vt:lpstr>
      <vt:lpstr>Which ions are released from the sarcoplasmic reticulum when a skeletal muscle fiber contract?</vt:lpstr>
      <vt:lpstr>Where are structures I, II and III found in the human body?</vt:lpstr>
      <vt:lpstr>What is a blastocyst?</vt:lpstr>
      <vt:lpstr>What are the structures labelled I, II and III?</vt:lpstr>
      <vt:lpstr>What is the role of testosterone in spermatogenesis?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2017-05-11T19:26:16Z</dcterms:created>
  <dcterms:modified xsi:type="dcterms:W3CDTF">2017-05-15T14:43:54Z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