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76" r:id="rId4"/>
    <p:sldId id="264" r:id="rId5"/>
    <p:sldId id="277" r:id="rId6"/>
    <p:sldId id="260" r:id="rId7"/>
    <p:sldId id="278" r:id="rId8"/>
    <p:sldId id="279" r:id="rId9"/>
    <p:sldId id="261" r:id="rId10"/>
    <p:sldId id="262" r:id="rId11"/>
    <p:sldId id="263" r:id="rId12"/>
    <p:sldId id="268" r:id="rId13"/>
    <p:sldId id="269" r:id="rId14"/>
    <p:sldId id="270" r:id="rId15"/>
    <p:sldId id="271" r:id="rId16"/>
    <p:sldId id="265" r:id="rId17"/>
    <p:sldId id="267" r:id="rId18"/>
    <p:sldId id="266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624EF-C071-458F-B2F8-4C513ED56768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29226-72C4-4A41-8BC2-D0DEC6D30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72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B9F98-B72D-4991-8647-74B12653146A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210CC-D84F-4D32-9FA7-354D9A2DD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5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arrow:</a:t>
            </a:r>
            <a:r>
              <a:rPr lang="en-US" baseline="0" dirty="0" smtClean="0"/>
              <a:t> Transcription</a:t>
            </a:r>
          </a:p>
          <a:p>
            <a:r>
              <a:rPr lang="en-US" baseline="0" dirty="0" smtClean="0"/>
              <a:t>Second arrow: Translation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210CC-D84F-4D32-9FA7-354D9A2DD8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76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210CC-D84F-4D32-9FA7-354D9A2DD8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20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complementary</a:t>
            </a:r>
            <a:r>
              <a:rPr lang="en-US" baseline="0" dirty="0" smtClean="0"/>
              <a:t> strand to antisense will be the same as the sense strand.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210CC-D84F-4D32-9FA7-354D9A2DD8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8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RNA polymerase is what “unzips” the genes,</a:t>
            </a:r>
            <a:r>
              <a:rPr lang="en-US" baseline="0" dirty="0" smtClean="0"/>
              <a:t> not helicase</a:t>
            </a:r>
          </a:p>
          <a:p>
            <a:r>
              <a:rPr lang="en-US" baseline="0" dirty="0" smtClean="0"/>
              <a:t>TATA 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210CC-D84F-4D32-9FA7-354D9A2DD8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11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Nucleoside triphosphates</a:t>
            </a:r>
            <a:r>
              <a:rPr lang="en-US" baseline="0" dirty="0" smtClean="0"/>
              <a:t> pair to complementary base pair, the releasing of phosphates provides energy. This release of energy causes polymerization (binding </a:t>
            </a:r>
            <a:r>
              <a:rPr lang="en-US" baseline="0" dirty="0" err="1" smtClean="0"/>
              <a:t>a.a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tgether</a:t>
            </a:r>
            <a:r>
              <a:rPr lang="en-US" baseline="0" dirty="0" smtClean="0"/>
              <a:t>) of mRNA. </a:t>
            </a:r>
          </a:p>
          <a:p>
            <a:r>
              <a:rPr lang="en-US" baseline="0" dirty="0" smtClean="0"/>
              <a:t>This process is referred to as elongation.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210CC-D84F-4D32-9FA7-354D9A2DD8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87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how mRNA is the same as the strand it is not copying??</a:t>
            </a:r>
          </a:p>
          <a:p>
            <a:r>
              <a:rPr lang="en-US" dirty="0" smtClean="0"/>
              <a:t>Which</a:t>
            </a:r>
            <a:r>
              <a:rPr lang="en-US" baseline="0" dirty="0" smtClean="0"/>
              <a:t> is the sense strand and which is the antisense?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210CC-D84F-4D32-9FA7-354D9A2DD8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88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5’ cap: Made of a modified</a:t>
            </a:r>
            <a:r>
              <a:rPr lang="en-US" baseline="0" dirty="0" smtClean="0"/>
              <a:t> guanine nucleotide with three phosphates. </a:t>
            </a:r>
          </a:p>
          <a:p>
            <a:r>
              <a:rPr lang="en-US" baseline="0" dirty="0" smtClean="0"/>
              <a:t>Poly-A tail: composed of 150-250 Adenine nucleotides </a:t>
            </a:r>
          </a:p>
          <a:p>
            <a:r>
              <a:rPr lang="en-US" baseline="0" dirty="0" smtClean="0"/>
              <a:t>Both protect the mature mRNA from degradation in the cytoplasm.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210CC-D84F-4D32-9FA7-354D9A2DD8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45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Alternative Splicing - different pieces may be introns at different times, and exons may be rearranged  - means 1 gene can code for more than one protein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210CC-D84F-4D32-9FA7-354D9A2DD8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73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Himalayan rabbit</a:t>
            </a:r>
            <a:r>
              <a:rPr lang="en-US" baseline="0" dirty="0" smtClean="0"/>
              <a:t> produces different fur pigment on the temperature</a:t>
            </a:r>
          </a:p>
          <a:p>
            <a:r>
              <a:rPr lang="en-US" baseline="0" dirty="0" smtClean="0"/>
              <a:t>Humans produce different amounts of melanin</a:t>
            </a:r>
          </a:p>
          <a:p>
            <a:r>
              <a:rPr lang="en-US" baseline="0" dirty="0" smtClean="0"/>
              <a:t>Some fish, reptile and amphibians can change gender.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210CC-D84F-4D32-9FA7-354D9A2DD8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71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Transcription &amp; Gene Expression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Topic 2.6 &amp; 7.2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97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11" y="1665513"/>
            <a:ext cx="11177092" cy="340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9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652" y="1353223"/>
            <a:ext cx="11112231" cy="393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anscription-direct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9521" y="246289"/>
            <a:ext cx="10795907" cy="578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4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71" y="250371"/>
            <a:ext cx="9601200" cy="1099465"/>
          </a:xfrm>
        </p:spPr>
        <p:txBody>
          <a:bodyPr/>
          <a:lstStyle/>
          <a:p>
            <a:r>
              <a:rPr lang="en-US" dirty="0" smtClean="0"/>
              <a:t>Overview of Transcription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431" y="1349836"/>
            <a:ext cx="10624457" cy="3581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process of transcription can be divided into three main steps: initiation, elongation and termination. </a:t>
            </a:r>
          </a:p>
          <a:p>
            <a:pPr lvl="1"/>
            <a:r>
              <a:rPr lang="en-US" sz="3200" dirty="0" smtClean="0"/>
              <a:t>In </a:t>
            </a:r>
            <a:r>
              <a:rPr lang="en-US" sz="3200" u="sng" dirty="0" smtClean="0"/>
              <a:t>initiation</a:t>
            </a:r>
            <a:r>
              <a:rPr lang="en-US" sz="3200" dirty="0" smtClean="0"/>
              <a:t>, RNA polymerase binds to the promoter and causes the unwinding and separation of DNA strands. </a:t>
            </a:r>
          </a:p>
          <a:p>
            <a:pPr lvl="1"/>
            <a:r>
              <a:rPr lang="en-US" sz="3200" u="sng" dirty="0" smtClean="0"/>
              <a:t>Elongation</a:t>
            </a:r>
            <a:r>
              <a:rPr lang="en-US" sz="3200" dirty="0" smtClean="0"/>
              <a:t> occurs as the RNA polymerase moves along the coding sequence, synthesis RNA in a 5’ to 3’ direction. </a:t>
            </a:r>
          </a:p>
          <a:p>
            <a:pPr lvl="1"/>
            <a:r>
              <a:rPr lang="en-US" sz="3200" u="sng" dirty="0" smtClean="0"/>
              <a:t>Termination</a:t>
            </a:r>
            <a:r>
              <a:rPr lang="en-US" sz="3200" dirty="0" smtClean="0"/>
              <a:t>, when RNA polymerase reaches the terminator, both the enzyme and the newly synthesized RNA strand detach and the DNA rewinds.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4954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503" y="483729"/>
            <a:ext cx="10808153" cy="584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1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Transcription Modification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741713"/>
            <a:ext cx="10189029" cy="4397829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Capping</a:t>
            </a:r>
          </a:p>
          <a:p>
            <a:pPr lvl="1"/>
            <a:r>
              <a:rPr lang="en-US" sz="2800" dirty="0" smtClean="0"/>
              <a:t>Addition of a methyl group to the 5’ end </a:t>
            </a:r>
          </a:p>
          <a:p>
            <a:pPr lvl="1"/>
            <a:r>
              <a:rPr lang="en-US" sz="2800" dirty="0" smtClean="0"/>
              <a:t>Protects against degradation by exonucleases</a:t>
            </a:r>
          </a:p>
          <a:p>
            <a:r>
              <a:rPr lang="en-US" sz="2800" b="1" dirty="0" smtClean="0"/>
              <a:t>Polyadenylation</a:t>
            </a:r>
          </a:p>
          <a:p>
            <a:pPr lvl="1"/>
            <a:r>
              <a:rPr lang="en-US" sz="2800" dirty="0" smtClean="0"/>
              <a:t>Addition of a poly-A tail to the 3’ end</a:t>
            </a:r>
          </a:p>
          <a:p>
            <a:pPr lvl="1"/>
            <a:r>
              <a:rPr lang="en-US" sz="2800" dirty="0" smtClean="0"/>
              <a:t>Improves the stability of the RNA transcript and facilitates its export from the nucleus. </a:t>
            </a:r>
          </a:p>
          <a:p>
            <a:r>
              <a:rPr lang="en-US" sz="2800" b="1" dirty="0" smtClean="0"/>
              <a:t>Splicing</a:t>
            </a:r>
          </a:p>
          <a:p>
            <a:pPr lvl="1"/>
            <a:r>
              <a:rPr lang="en-US" sz="2800" dirty="0" smtClean="0"/>
              <a:t>Introns are removed</a:t>
            </a:r>
          </a:p>
          <a:p>
            <a:pPr lvl="1"/>
            <a:r>
              <a:rPr lang="en-US" sz="2800" dirty="0" smtClean="0"/>
              <a:t>Exons are fused together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375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871023" cy="1485900"/>
          </a:xfrm>
        </p:spPr>
        <p:txBody>
          <a:bodyPr/>
          <a:lstStyle/>
          <a:p>
            <a:pPr algn="ctr"/>
            <a:r>
              <a:rPr lang="en-US" dirty="0" smtClean="0"/>
              <a:t>Post-transcription Modification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648" y="1428750"/>
            <a:ext cx="10020925" cy="520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3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Alterative Splicing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810" y="1428750"/>
            <a:ext cx="8716780" cy="517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059" y="31216"/>
            <a:ext cx="9601200" cy="1485900"/>
          </a:xfrm>
        </p:spPr>
        <p:txBody>
          <a:bodyPr/>
          <a:lstStyle/>
          <a:p>
            <a:r>
              <a:rPr lang="en-US" dirty="0" smtClean="0"/>
              <a:t>Gene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767" y="774166"/>
            <a:ext cx="10650511" cy="3581400"/>
          </a:xfrm>
        </p:spPr>
        <p:txBody>
          <a:bodyPr/>
          <a:lstStyle/>
          <a:p>
            <a:r>
              <a:rPr lang="en-US" dirty="0" smtClean="0"/>
              <a:t>Inactive DNA is highly methylated compared to DNA that is being transcribed. </a:t>
            </a:r>
          </a:p>
          <a:p>
            <a:r>
              <a:rPr lang="en-US" dirty="0" smtClean="0"/>
              <a:t>A methyl group is an organic functional group (CH</a:t>
            </a:r>
            <a:r>
              <a:rPr lang="en-US" baseline="-25000" dirty="0" smtClean="0"/>
              <a:t>3</a:t>
            </a:r>
            <a:r>
              <a:rPr lang="en-US" dirty="0" smtClean="0"/>
              <a:t>).</a:t>
            </a:r>
          </a:p>
          <a:p>
            <a:r>
              <a:rPr lang="en-US" dirty="0" smtClean="0"/>
              <a:t>Ex. X chromosome in mammalian females. </a:t>
            </a:r>
          </a:p>
          <a:p>
            <a:pPr lvl="1"/>
            <a:r>
              <a:rPr lang="en-US" dirty="0" smtClean="0"/>
              <a:t>The inactive X chromosome is heavily methylated and are not usually transcribed or expressed. </a:t>
            </a:r>
          </a:p>
          <a:p>
            <a:pPr lvl="1"/>
            <a:r>
              <a:rPr lang="en-US" dirty="0" smtClean="0"/>
              <a:t>Once methylated it will stay this way even through cell division.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370" y="3076391"/>
            <a:ext cx="3888548" cy="3640178"/>
          </a:xfrm>
          <a:prstGeom prst="rect">
            <a:avLst/>
          </a:prstGeom>
        </p:spPr>
      </p:pic>
      <p:pic>
        <p:nvPicPr>
          <p:cNvPr id="5" name="Picture 2" descr="http://www.mhhe.com/biosci/genbio/enger/student/olc/art_quizzes/genbiomedia/02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649" y="2998455"/>
            <a:ext cx="5061399" cy="379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67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44" y="913042"/>
            <a:ext cx="11259230" cy="505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4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4062" y="168812"/>
            <a:ext cx="1109940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Understandings: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Transcription is the synthesis of mRNA copied from the DNA base sequences by RNA polymerase.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Gene expression is regulated by proteins that bind to specific base sequences in DNA.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environment of a cell and of an organism has an impact on gene expression.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Nucleosomes help to regulate transcription in eukaryotes.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Transcription occurs in a 5’ to 3’ direction.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Eukaryotic cells modify mRNA after transcription.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Splicing of mRNA increases the number of different proteins an organism can produce. </a:t>
            </a:r>
          </a:p>
          <a:p>
            <a:r>
              <a:rPr lang="en-US" sz="2800" b="1" u="sng" dirty="0" smtClean="0"/>
              <a:t>Application &amp; Skills: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promoter as an example of non-coding DNA with a function.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Analysis of changes in DNA methylation patterns.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657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DNA sequence that regulatory proteins bind to are called control elements</a:t>
            </a:r>
          </a:p>
          <a:p>
            <a:r>
              <a:rPr lang="en-US" sz="2800" dirty="0" smtClean="0"/>
              <a:t>Some control elements are located close to the promoter while others are more distant.</a:t>
            </a:r>
          </a:p>
          <a:p>
            <a:r>
              <a:rPr lang="en-US" sz="2800" dirty="0" smtClean="0"/>
              <a:t>Regulatory proteins typically bind to distal control elements, whereas transcription factors usually bind to promoter elements.</a:t>
            </a:r>
          </a:p>
          <a:p>
            <a:r>
              <a:rPr lang="en-US" sz="2800" dirty="0" smtClean="0"/>
              <a:t>Most genes have multiple control elements and hence gene expression is a tightly controlled and coordinated process.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535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820636"/>
            <a:ext cx="10580914" cy="438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together!!!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DNA is in the nucleus. </a:t>
            </a:r>
          </a:p>
          <a:p>
            <a:r>
              <a:rPr lang="en-US" sz="3200" dirty="0"/>
              <a:t>Ribosome is in the cytoplasm. </a:t>
            </a:r>
          </a:p>
          <a:p>
            <a:r>
              <a:rPr lang="en-US" sz="3200" dirty="0"/>
              <a:t>We need them together to make proteins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How do we get them together?</a:t>
            </a:r>
          </a:p>
          <a:p>
            <a:r>
              <a:rPr lang="en-US" sz="3200" dirty="0" smtClean="0"/>
              <a:t>RNA!!!! 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72410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Dogma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First proposed – Crick (1956)</a:t>
            </a:r>
          </a:p>
          <a:p>
            <a:r>
              <a:rPr lang="en-US" sz="3600" dirty="0" smtClean="0"/>
              <a:t>DNA </a:t>
            </a:r>
            <a:r>
              <a:rPr lang="en-US" sz="3600" dirty="0" smtClean="0">
                <a:sym typeface="Wingdings" panose="05000000000000000000" pitchFamily="2" charset="2"/>
              </a:rPr>
              <a:t> RNA  Protein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7799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Transcription: DNA </a:t>
            </a:r>
            <a:r>
              <a:rPr lang="en-US" dirty="0" smtClean="0">
                <a:sym typeface="Wingdings" panose="05000000000000000000" pitchFamily="2" charset="2"/>
              </a:rPr>
              <a:t> 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 replication, DNA helicase is used to unzip DNA. </a:t>
            </a:r>
          </a:p>
          <a:p>
            <a:r>
              <a:rPr lang="en-US" sz="3600" dirty="0" smtClean="0"/>
              <a:t>In transcription, RNA polymerase is used to separate the two DNA strands. </a:t>
            </a:r>
          </a:p>
          <a:p>
            <a:r>
              <a:rPr lang="en-US" sz="3600" dirty="0" smtClean="0"/>
              <a:t>RNA polymerase will join with the region called the “promoter” region.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53570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3692769"/>
            <a:ext cx="9601200" cy="2173458"/>
          </a:xfrm>
        </p:spPr>
        <p:txBody>
          <a:bodyPr>
            <a:noAutofit/>
          </a:bodyPr>
          <a:lstStyle/>
          <a:p>
            <a:r>
              <a:rPr lang="en-US" sz="2400" b="1" u="sng" dirty="0" smtClean="0"/>
              <a:t>Promoter: </a:t>
            </a:r>
            <a:r>
              <a:rPr lang="en-US" sz="2400" dirty="0" smtClean="0"/>
              <a:t>(non-coding sequence) responsible for the initiation of transcription. </a:t>
            </a:r>
            <a:endParaRPr lang="en-US" sz="2400" b="1" u="sng" dirty="0" smtClean="0"/>
          </a:p>
          <a:p>
            <a:r>
              <a:rPr lang="en-US" sz="2400" b="1" u="sng" dirty="0" smtClean="0"/>
              <a:t>Coding Sequence: </a:t>
            </a:r>
            <a:r>
              <a:rPr lang="en-US" sz="2400" dirty="0" smtClean="0"/>
              <a:t>Region of DNA that is transcribed by RNA polymerase</a:t>
            </a:r>
            <a:endParaRPr lang="en-US" sz="2400" b="1" u="sng" dirty="0" smtClean="0"/>
          </a:p>
          <a:p>
            <a:r>
              <a:rPr lang="en-US" sz="2400" b="1" u="sng" dirty="0" smtClean="0"/>
              <a:t>Terminator: </a:t>
            </a:r>
            <a:r>
              <a:rPr lang="en-US" sz="2400" dirty="0" smtClean="0"/>
              <a:t>RNA polymerase will continue to transcribe until it reaches this point.</a:t>
            </a:r>
            <a:endParaRPr lang="en-US" sz="24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042" y="84408"/>
            <a:ext cx="11243970" cy="335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5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strand do we copy??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66472"/>
            <a:ext cx="9601200" cy="3581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They are complementary, meaning not exactly the same. </a:t>
            </a:r>
          </a:p>
          <a:p>
            <a:r>
              <a:rPr lang="en-US" sz="2800" dirty="0" smtClean="0"/>
              <a:t>Codons: three nucleotides; codes for proteins or start and stop regions. </a:t>
            </a:r>
          </a:p>
          <a:p>
            <a:r>
              <a:rPr lang="en-US" sz="2800" dirty="0" smtClean="0"/>
              <a:t>So, complementary will code for different proteins. 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1687" y="2587833"/>
            <a:ext cx="2030542" cy="411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18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codon 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280" y="622963"/>
            <a:ext cx="52387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odon ch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22" y="622963"/>
            <a:ext cx="6291634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351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Antisense vs Sense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00943"/>
            <a:ext cx="9601200" cy="3581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Each strand is complementary to the other, so there is a difference in the code of the strands. </a:t>
            </a:r>
          </a:p>
          <a:p>
            <a:r>
              <a:rPr lang="en-US" sz="3200" dirty="0" smtClean="0"/>
              <a:t>Codon </a:t>
            </a:r>
            <a:r>
              <a:rPr lang="en-US" sz="3200" dirty="0" smtClean="0">
                <a:sym typeface="Wingdings" panose="05000000000000000000" pitchFamily="2" charset="2"/>
              </a:rPr>
              <a:t> amino acids  proteins</a:t>
            </a:r>
            <a:endParaRPr lang="en-US" sz="3200" b="1" dirty="0"/>
          </a:p>
          <a:p>
            <a:r>
              <a:rPr lang="en-US" sz="3200" b="1" dirty="0" smtClean="0"/>
              <a:t>Antisense strand</a:t>
            </a:r>
            <a:r>
              <a:rPr lang="en-US" sz="3200" dirty="0" smtClean="0"/>
              <a:t> (template strand) is the strand that </a:t>
            </a:r>
            <a:r>
              <a:rPr lang="en-US" sz="3200" b="1" u="sng" dirty="0" smtClean="0"/>
              <a:t>is</a:t>
            </a:r>
            <a:r>
              <a:rPr lang="en-US" sz="3200" dirty="0" smtClean="0"/>
              <a:t> transcribed into RNA. </a:t>
            </a:r>
          </a:p>
          <a:p>
            <a:pPr lvl="1"/>
            <a:r>
              <a:rPr lang="en-US" sz="3200" dirty="0" smtClean="0"/>
              <a:t>Complementary to the RNA sequence</a:t>
            </a:r>
          </a:p>
          <a:p>
            <a:r>
              <a:rPr lang="en-US" sz="3200" b="1" dirty="0" smtClean="0"/>
              <a:t>Sense strand </a:t>
            </a:r>
            <a:r>
              <a:rPr lang="en-US" sz="3200" dirty="0" smtClean="0"/>
              <a:t>(coding strand) is the strand that is </a:t>
            </a:r>
            <a:r>
              <a:rPr lang="en-US" sz="3200" b="1" u="sng" dirty="0" smtClean="0"/>
              <a:t>not</a:t>
            </a:r>
            <a:r>
              <a:rPr lang="en-US" sz="3200" dirty="0" smtClean="0"/>
              <a:t> transcribed into RNA. </a:t>
            </a:r>
          </a:p>
          <a:p>
            <a:pPr lvl="1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5743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5679</TotalTime>
  <Words>819</Words>
  <Application>Microsoft Office PowerPoint</Application>
  <PresentationFormat>Widescreen</PresentationFormat>
  <Paragraphs>93</Paragraphs>
  <Slides>21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Franklin Gothic Book</vt:lpstr>
      <vt:lpstr>Wingdings</vt:lpstr>
      <vt:lpstr>Crop</vt:lpstr>
      <vt:lpstr>Transcription &amp; Gene Expression</vt:lpstr>
      <vt:lpstr>PowerPoint Presentation</vt:lpstr>
      <vt:lpstr>Getting together!!! </vt:lpstr>
      <vt:lpstr>Central Dogma</vt:lpstr>
      <vt:lpstr>Transcription: DNA  RNA</vt:lpstr>
      <vt:lpstr>PowerPoint Presentation</vt:lpstr>
      <vt:lpstr>Which strand do we copy?? </vt:lpstr>
      <vt:lpstr>PowerPoint Presentation</vt:lpstr>
      <vt:lpstr>Antisense vs Sense</vt:lpstr>
      <vt:lpstr>PowerPoint Presentation</vt:lpstr>
      <vt:lpstr>PowerPoint Presentation</vt:lpstr>
      <vt:lpstr>PowerPoint Presentation</vt:lpstr>
      <vt:lpstr>Overview of Transcription </vt:lpstr>
      <vt:lpstr>PowerPoint Presentation</vt:lpstr>
      <vt:lpstr>Post Transcription Modification</vt:lpstr>
      <vt:lpstr>Post-transcription Modification</vt:lpstr>
      <vt:lpstr>Alterative Splicing</vt:lpstr>
      <vt:lpstr>Gene Expression</vt:lpstr>
      <vt:lpstr>PowerPoint Presentation</vt:lpstr>
      <vt:lpstr>Control Elements</vt:lpstr>
      <vt:lpstr>Environment</vt:lpstr>
    </vt:vector>
  </TitlesOfParts>
  <Company>Academy School District 20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Transcription &amp; Gene Expression</dc:title>
  <dc:creator>Tanya Fillingham</dc:creator>
  <cp:lastModifiedBy>Tanya Fillingham</cp:lastModifiedBy>
  <cp:revision>44</cp:revision>
  <dcterms:created xsi:type="dcterms:W3CDTF">2016-11-01T15:49:15Z</dcterms:created>
  <dcterms:modified xsi:type="dcterms:W3CDTF">2016-11-14T15:04:46Z</dcterms:modified>
</cp:coreProperties>
</file>