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4"/>
  </p:notesMasterIdLst>
  <p:sldIdLst>
    <p:sldId id="256" r:id="rId2"/>
    <p:sldId id="269" r:id="rId3"/>
    <p:sldId id="287" r:id="rId4"/>
    <p:sldId id="257" r:id="rId5"/>
    <p:sldId id="258" r:id="rId6"/>
    <p:sldId id="288" r:id="rId7"/>
    <p:sldId id="290" r:id="rId8"/>
    <p:sldId id="291" r:id="rId9"/>
    <p:sldId id="289" r:id="rId10"/>
    <p:sldId id="292" r:id="rId11"/>
    <p:sldId id="293" r:id="rId12"/>
    <p:sldId id="294" r:id="rId13"/>
    <p:sldId id="295" r:id="rId14"/>
    <p:sldId id="296" r:id="rId15"/>
    <p:sldId id="298" r:id="rId16"/>
    <p:sldId id="297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-9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B09BA-8B89-43C5-835B-F09058074B83}" type="datetimeFigureOut">
              <a:rPr lang="en-US" smtClean="0"/>
              <a:t>9/12/2016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422C0-D57A-4782-8F43-7BDF87C2D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6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Carbohydrate: Ribose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422C0-D57A-4782-8F43-7BDF87C2DC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69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Amino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422C0-D57A-4782-8F43-7BDF87C2DC0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42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Carboxyl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422C0-D57A-4782-8F43-7BDF87C2DC0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5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picture is showing</a:t>
            </a:r>
            <a:r>
              <a:rPr lang="en-US" baseline="0" dirty="0" smtClean="0"/>
              <a:t> how a peptide bond is formed between two amino acids. The OH on the carboxyl group and the H from the amino group detach from the amino acids and release water. The resulting amino acids then bond covalently forming a peptide bond between the two amino acids.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422C0-D57A-4782-8F43-7BDF87C2DC0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8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Carbohydrate: Ribose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422C0-D57A-4782-8F43-7BDF87C2DC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8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Glycerol</a:t>
            </a:r>
            <a:r>
              <a:rPr lang="en-US" baseline="0" dirty="0" smtClean="0"/>
              <a:t> and 3 fatty acids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422C0-D57A-4782-8F43-7BDF87C2DC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Anabolism: Using smaller molecules</a:t>
            </a:r>
            <a:r>
              <a:rPr lang="en-US" baseline="0" dirty="0" smtClean="0"/>
              <a:t> to build larger ones. Water leaves these reactions as a result of bonding the monomers together. This results in water as a product. </a:t>
            </a:r>
          </a:p>
          <a:p>
            <a:r>
              <a:rPr lang="en-US" baseline="0" dirty="0" smtClean="0"/>
              <a:t>Catabolism: Breaking down polymers into smaller molecules such as monomers. This reaction is also known as hydrolysis. Water is needed to bread the bonds between monomers in order to separate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422C0-D57A-4782-8F43-7BDF87C2DC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1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Glucose, galactose, fructose,</a:t>
            </a:r>
            <a:r>
              <a:rPr lang="en-US" baseline="0" dirty="0" smtClean="0"/>
              <a:t> ribose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422C0-D57A-4782-8F43-7BDF87C2DC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9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Maltose, lactose, sucrose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422C0-D57A-4782-8F43-7BDF87C2DC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Starch</a:t>
            </a:r>
            <a:r>
              <a:rPr lang="en-US" baseline="0" dirty="0" smtClean="0"/>
              <a:t>, glycogen, cellulose, chitin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422C0-D57A-4782-8F43-7BDF87C2DC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22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idea: Carbs=short</a:t>
            </a:r>
            <a:r>
              <a:rPr lang="en-US" baseline="0" dirty="0" smtClean="0"/>
              <a:t> term energy</a:t>
            </a:r>
          </a:p>
          <a:p>
            <a:r>
              <a:rPr lang="en-US" baseline="0" dirty="0" smtClean="0"/>
              <a:t>Lipids=long term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422C0-D57A-4782-8F43-7BDF87C2DC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07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Amino</a:t>
            </a:r>
            <a:r>
              <a:rPr lang="en-US" baseline="0" dirty="0" smtClean="0"/>
              <a:t> Acid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422C0-D57A-4782-8F43-7BDF87C2DC0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9/12/2016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Trashketballin’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Oceanography KW Science: Villa</a:t>
            </a:r>
          </a:p>
          <a:p>
            <a:r>
              <a:rPr lang="en-US" dirty="0" smtClean="0"/>
              <a:t>Unit 1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Draw a picture of glucose.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45" y="2093976"/>
            <a:ext cx="4578206" cy="3794190"/>
          </a:xfrm>
        </p:spPr>
      </p:pic>
    </p:spTree>
    <p:extLst>
      <p:ext uri="{BB962C8B-B14F-4D97-AF65-F5344CB8AC3E}">
        <p14:creationId xmlns:p14="http://schemas.microsoft.com/office/powerpoint/2010/main" val="135645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molecule is pictured below?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90" y="2093976"/>
            <a:ext cx="2571276" cy="4046376"/>
          </a:xfrm>
        </p:spPr>
      </p:pic>
    </p:spTree>
    <p:extLst>
      <p:ext uri="{BB962C8B-B14F-4D97-AF65-F5344CB8AC3E}">
        <p14:creationId xmlns:p14="http://schemas.microsoft.com/office/powerpoint/2010/main" val="38658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 anabolism and catabolism.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5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a picture of a Condensation reaction between the monomers and polymers of a carbohydrate.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9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98531"/>
            <a:ext cx="10790056" cy="1521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Answer: Draw a picture of a Condensation reaction between the monomers and polymers of a carbohydrate.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" b="49604"/>
          <a:stretch/>
        </p:blipFill>
        <p:spPr>
          <a:xfrm>
            <a:off x="2135275" y="3000416"/>
            <a:ext cx="7568283" cy="2840826"/>
          </a:xfrm>
        </p:spPr>
      </p:pic>
    </p:spTree>
    <p:extLst>
      <p:ext uri="{BB962C8B-B14F-4D97-AF65-F5344CB8AC3E}">
        <p14:creationId xmlns:p14="http://schemas.microsoft.com/office/powerpoint/2010/main" val="144793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a picture of a Hydrolysis reaction between the monomers and polymers of a carbohydrate.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3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8" r="-167"/>
          <a:stretch/>
        </p:blipFill>
        <p:spPr>
          <a:xfrm>
            <a:off x="1807856" y="2292825"/>
            <a:ext cx="9057266" cy="3360760"/>
          </a:xfrm>
        </p:spPr>
      </p:pic>
    </p:spTree>
    <p:extLst>
      <p:ext uri="{BB962C8B-B14F-4D97-AF65-F5344CB8AC3E}">
        <p14:creationId xmlns:p14="http://schemas.microsoft.com/office/powerpoint/2010/main" val="147155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an example of a monosaccharide.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75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an example of a Disaccharide.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6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an example of a polysaccharide.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7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 few things about the exam: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Test will be </a:t>
            </a:r>
            <a:r>
              <a:rPr lang="en-US" sz="3200" dirty="0" smtClean="0"/>
              <a:t>Monday, September 19th. </a:t>
            </a:r>
            <a:endParaRPr lang="en-US" sz="3200" dirty="0" smtClean="0"/>
          </a:p>
          <a:p>
            <a:r>
              <a:rPr lang="en-US" sz="3200" dirty="0" smtClean="0"/>
              <a:t>Test includes multiple choice and short answer questions</a:t>
            </a:r>
            <a:r>
              <a:rPr lang="en-US" sz="3200" dirty="0" smtClean="0"/>
              <a:t>. </a:t>
            </a:r>
            <a:endParaRPr lang="en-US" sz="3200" dirty="0" smtClean="0"/>
          </a:p>
          <a:p>
            <a:r>
              <a:rPr lang="en-US" sz="3200" dirty="0" smtClean="0"/>
              <a:t>Bring a pencil!! </a:t>
            </a:r>
          </a:p>
          <a:p>
            <a:r>
              <a:rPr lang="en-US" sz="3200" dirty="0" smtClean="0"/>
              <a:t>I will be here after school today if you would like to stay for extra help.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and contrast lipids and carbohydrates with reference to energy storage.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33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pictured below?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29" y="2187931"/>
            <a:ext cx="6969838" cy="3377468"/>
          </a:xfrm>
        </p:spPr>
      </p:pic>
    </p:spTree>
    <p:extLst>
      <p:ext uri="{BB962C8B-B14F-4D97-AF65-F5344CB8AC3E}">
        <p14:creationId xmlns:p14="http://schemas.microsoft.com/office/powerpoint/2010/main" val="2316153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structure is highlighted in green?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29" y="2187931"/>
            <a:ext cx="6969838" cy="3377468"/>
          </a:xfrm>
        </p:spPr>
      </p:pic>
    </p:spTree>
    <p:extLst>
      <p:ext uri="{BB962C8B-B14F-4D97-AF65-F5344CB8AC3E}">
        <p14:creationId xmlns:p14="http://schemas.microsoft.com/office/powerpoint/2010/main" val="3334412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structure is highlighted in Yellow?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29" y="2187931"/>
            <a:ext cx="6969838" cy="3377468"/>
          </a:xfrm>
        </p:spPr>
      </p:pic>
    </p:spTree>
    <p:extLst>
      <p:ext uri="{BB962C8B-B14F-4D97-AF65-F5344CB8AC3E}">
        <p14:creationId xmlns:p14="http://schemas.microsoft.com/office/powerpoint/2010/main" val="458924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 the significance of the amino group and the carboxyl group when forming a polypeptide.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91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what is happening in this picture: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8" r="-821"/>
          <a:stretch/>
        </p:blipFill>
        <p:spPr>
          <a:xfrm>
            <a:off x="3688993" y="1713584"/>
            <a:ext cx="6533180" cy="4837051"/>
          </a:xfrm>
        </p:spPr>
      </p:pic>
    </p:spTree>
    <p:extLst>
      <p:ext uri="{BB962C8B-B14F-4D97-AF65-F5344CB8AC3E}">
        <p14:creationId xmlns:p14="http://schemas.microsoft.com/office/powerpoint/2010/main" val="2298852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Explain what is happening in this picture: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45" y="2093976"/>
            <a:ext cx="4990982" cy="4443011"/>
          </a:xfrm>
        </p:spPr>
      </p:pic>
    </p:spTree>
    <p:extLst>
      <p:ext uri="{BB962C8B-B14F-4D97-AF65-F5344CB8AC3E}">
        <p14:creationId xmlns:p14="http://schemas.microsoft.com/office/powerpoint/2010/main" val="1478084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two examples of an organic molecule.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85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a picture of 2 water molecules interacting with one another. Include your labels!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16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hydrolysis. Give an example.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Group Rules: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234440"/>
            <a:ext cx="10488168" cy="4549140"/>
          </a:xfrm>
        </p:spPr>
        <p:txBody>
          <a:bodyPr>
            <a:noAutofit/>
          </a:bodyPr>
          <a:lstStyle/>
          <a:p>
            <a:r>
              <a:rPr lang="en-US" sz="3200" dirty="0" smtClean="0"/>
              <a:t>Groups of </a:t>
            </a:r>
            <a:r>
              <a:rPr lang="en-US" sz="3200" dirty="0" smtClean="0"/>
              <a:t>3!! </a:t>
            </a:r>
            <a:endParaRPr lang="en-US" sz="3200" dirty="0"/>
          </a:p>
          <a:p>
            <a:r>
              <a:rPr lang="en-US" sz="3200" dirty="0" smtClean="0"/>
              <a:t>You may choose your own groups. </a:t>
            </a:r>
          </a:p>
          <a:p>
            <a:r>
              <a:rPr lang="en-US" sz="3200" dirty="0" smtClean="0"/>
              <a:t>When you get into your groups, assign each person a </a:t>
            </a:r>
            <a:r>
              <a:rPr lang="en-US" sz="3200" dirty="0" smtClean="0"/>
              <a:t>number 1-3: </a:t>
            </a:r>
            <a:endParaRPr lang="en-US" sz="3200" dirty="0" smtClean="0"/>
          </a:p>
          <a:p>
            <a:pPr lvl="1"/>
            <a:r>
              <a:rPr lang="en-US" sz="3200" dirty="0" smtClean="0"/>
              <a:t>George is 1, Tammy is 2, Sally is 3, etc.  </a:t>
            </a:r>
          </a:p>
          <a:p>
            <a:pPr lvl="1"/>
            <a:r>
              <a:rPr lang="en-US" sz="3200" dirty="0" smtClean="0"/>
              <a:t>Write this on the sticky note Ms. Villa provides along with your team name. </a:t>
            </a:r>
          </a:p>
          <a:p>
            <a:pPr lvl="1"/>
            <a:r>
              <a:rPr lang="en-US" sz="3200" dirty="0" smtClean="0"/>
              <a:t>After each group has a number, come up with a team name. </a:t>
            </a:r>
            <a:endParaRPr lang="en-US" sz="3200" dirty="0"/>
          </a:p>
          <a:p>
            <a:pPr lvl="1"/>
            <a:r>
              <a:rPr lang="en-US" sz="3200" dirty="0" smtClean="0"/>
              <a:t>You will have 3 min to do this. </a:t>
            </a:r>
          </a:p>
        </p:txBody>
      </p:sp>
    </p:spTree>
    <p:extLst>
      <p:ext uri="{BB962C8B-B14F-4D97-AF65-F5344CB8AC3E}">
        <p14:creationId xmlns:p14="http://schemas.microsoft.com/office/powerpoint/2010/main" val="10468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the thermal properties of water.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water able to transport molecules throughout the body?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30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difference between saturated and unsaturated fatty acids?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0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smtClean="0"/>
              <a:t>Trashketball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275588"/>
            <a:ext cx="10405872" cy="507949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You will work in groups of </a:t>
            </a:r>
            <a:r>
              <a:rPr lang="en-US" sz="3200" dirty="0" smtClean="0"/>
              <a:t>3. </a:t>
            </a:r>
            <a:endParaRPr lang="en-US" sz="3200" dirty="0" smtClean="0"/>
          </a:p>
          <a:p>
            <a:r>
              <a:rPr lang="en-US" sz="3200" dirty="0" smtClean="0"/>
              <a:t>Each member MUST write the answers on the white board when their turn is up. </a:t>
            </a:r>
            <a:endParaRPr lang="en-US" sz="3200" dirty="0" smtClean="0"/>
          </a:p>
          <a:p>
            <a:pPr lvl="1"/>
            <a:r>
              <a:rPr lang="en-US" sz="3000" dirty="0" smtClean="0"/>
              <a:t>Round 1=person 1, Round 2=person 2, Round 3=person 3, etc.</a:t>
            </a:r>
            <a:endParaRPr lang="en-US" sz="3000" dirty="0" smtClean="0"/>
          </a:p>
          <a:p>
            <a:r>
              <a:rPr lang="en-US" sz="3200" dirty="0" smtClean="0"/>
              <a:t>At the end of the countdown, show your </a:t>
            </a:r>
            <a:r>
              <a:rPr lang="en-US" sz="3200" dirty="0" smtClean="0"/>
              <a:t>answers to me. </a:t>
            </a:r>
            <a:endParaRPr lang="en-US" sz="3200" dirty="0" smtClean="0"/>
          </a:p>
          <a:p>
            <a:r>
              <a:rPr lang="en-US" sz="3200" dirty="0" smtClean="0"/>
              <a:t>Groups with the correct answer shoot for additional points (the person who shoots is the same person who wrote for that round). </a:t>
            </a:r>
          </a:p>
          <a:p>
            <a:r>
              <a:rPr lang="en-US" sz="3200" dirty="0" smtClean="0"/>
              <a:t>Each member must shoot during their turn. </a:t>
            </a:r>
          </a:p>
          <a:p>
            <a:r>
              <a:rPr lang="en-US" sz="3200" dirty="0" smtClean="0"/>
              <a:t>5 second shot clock</a:t>
            </a:r>
          </a:p>
          <a:p>
            <a:r>
              <a:rPr lang="en-US" sz="3200" dirty="0" smtClean="0"/>
              <a:t>Unsportsman-like conduct will result is </a:t>
            </a:r>
            <a:r>
              <a:rPr lang="en-US" sz="3200" dirty="0" smtClean="0"/>
              <a:t>loss of </a:t>
            </a:r>
            <a:r>
              <a:rPr lang="en-US" sz="3200" dirty="0" smtClean="0"/>
              <a:t>points. </a:t>
            </a:r>
          </a:p>
          <a:p>
            <a:r>
              <a:rPr lang="en-US" sz="3200" dirty="0" smtClean="0"/>
              <a:t>Winning team gets bragging rights (and a treat).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practice: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sections will you be tested on?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081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macromolecule is pictured below?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578" y="2451105"/>
            <a:ext cx="3371895" cy="3817240"/>
          </a:xfrm>
        </p:spPr>
      </p:pic>
    </p:spTree>
    <p:extLst>
      <p:ext uri="{BB962C8B-B14F-4D97-AF65-F5344CB8AC3E}">
        <p14:creationId xmlns:p14="http://schemas.microsoft.com/office/powerpoint/2010/main" val="86815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molecule in the picture below.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578" y="2451105"/>
            <a:ext cx="3371895" cy="3817240"/>
          </a:xfrm>
        </p:spPr>
      </p:pic>
    </p:spTree>
    <p:extLst>
      <p:ext uri="{BB962C8B-B14F-4D97-AF65-F5344CB8AC3E}">
        <p14:creationId xmlns:p14="http://schemas.microsoft.com/office/powerpoint/2010/main" val="183303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triglyceride is made up of ________ and ____ (#) 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3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 picture of a glucose molecule.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82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862</TotalTime>
  <Words>687</Words>
  <Application>Microsoft Office PowerPoint</Application>
  <PresentationFormat>Widescreen</PresentationFormat>
  <Paragraphs>81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Rockwell</vt:lpstr>
      <vt:lpstr>Rockwell Condensed</vt:lpstr>
      <vt:lpstr>Wingdings</vt:lpstr>
      <vt:lpstr>Wood Type</vt:lpstr>
      <vt:lpstr>Trashketballin’</vt:lpstr>
      <vt:lpstr>Just a few things about the exam:</vt:lpstr>
      <vt:lpstr>Group Rules: </vt:lpstr>
      <vt:lpstr>Trashketball rules</vt:lpstr>
      <vt:lpstr>Lets practice: </vt:lpstr>
      <vt:lpstr>What type of macromolecule is pictured below? </vt:lpstr>
      <vt:lpstr>Name the molecule in the picture below. </vt:lpstr>
      <vt:lpstr>A triglyceride is made up of ________ and ____ (#) ________.</vt:lpstr>
      <vt:lpstr>Draw a picture of a glucose molecule. </vt:lpstr>
      <vt:lpstr>Answer: Draw a picture of glucose. </vt:lpstr>
      <vt:lpstr>Which molecule is pictured below? </vt:lpstr>
      <vt:lpstr>Compare and contrast anabolism and catabolism.</vt:lpstr>
      <vt:lpstr>Draw a picture of a Condensation reaction between the monomers and polymers of a carbohydrate.</vt:lpstr>
      <vt:lpstr>Answer: Draw a picture of a Condensation reaction between the monomers and polymers of a carbohydrate.</vt:lpstr>
      <vt:lpstr>Draw a picture of a Hydrolysis reaction between the monomers and polymers of a carbohydrate.</vt:lpstr>
      <vt:lpstr>Answer: </vt:lpstr>
      <vt:lpstr>List an example of a monosaccharide.</vt:lpstr>
      <vt:lpstr>List an example of a Disaccharide.</vt:lpstr>
      <vt:lpstr>List an example of a polysaccharide.</vt:lpstr>
      <vt:lpstr>Compare and contrast lipids and carbohydrates with reference to energy storage.</vt:lpstr>
      <vt:lpstr>What is pictured below? </vt:lpstr>
      <vt:lpstr>Which structure is highlighted in green? </vt:lpstr>
      <vt:lpstr>Which structure is highlighted in Yellow? </vt:lpstr>
      <vt:lpstr>Explain the significance of the amino group and the carboxyl group when forming a polypeptide.</vt:lpstr>
      <vt:lpstr>Explain what is happening in this picture: </vt:lpstr>
      <vt:lpstr>Answer: Explain what is happening in this picture: </vt:lpstr>
      <vt:lpstr>Give two examples of an organic molecule. </vt:lpstr>
      <vt:lpstr>Draw a picture of 2 water molecules interacting with one another. Include your labels! </vt:lpstr>
      <vt:lpstr>Describe hydrolysis. Give an example. </vt:lpstr>
      <vt:lpstr>Explain the thermal properties of water. </vt:lpstr>
      <vt:lpstr>How is water able to transport molecules throughout the body? </vt:lpstr>
      <vt:lpstr>What is the difference between saturated and unsaturated fatty acids?</vt:lpstr>
    </vt:vector>
  </TitlesOfParts>
  <Company>Kent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Trashketballin’</dc:title>
  <dc:creator>Villa, Amanda</dc:creator>
  <cp:lastModifiedBy>Amanda Villa</cp:lastModifiedBy>
  <cp:revision>15</cp:revision>
  <dcterms:created xsi:type="dcterms:W3CDTF">2014-10-02T01:02:17Z</dcterms:created>
  <dcterms:modified xsi:type="dcterms:W3CDTF">2016-09-13T03:13:26Z</dcterms:modified>
</cp:coreProperties>
</file>