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78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678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55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9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2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66F9D3-973B-49DA-AB62-10621D8DA5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3CB838-41A5-4ACA-9372-ADA5C000DA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19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s://encrypted-tbn3.gstatic.com/images?q=tbn:ANd9GcReEgbxPS5YScjv0zlgFFc2vi70QmADxukJ3qVaPIlJvcnwjE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84" y="199906"/>
            <a:ext cx="7037638" cy="427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19555" y="-4993"/>
            <a:ext cx="9720072" cy="1499616"/>
          </a:xfrm>
        </p:spPr>
        <p:txBody>
          <a:bodyPr/>
          <a:lstStyle/>
          <a:p>
            <a:r>
              <a:rPr lang="en-US" altLang="en-US" dirty="0" smtClean="0"/>
              <a:t>Conditional Evidence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19555" y="1039178"/>
            <a:ext cx="9720073" cy="40233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dirty="0" smtClean="0"/>
              <a:t>Produced by a specific event or action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dirty="0" smtClean="0"/>
              <a:t>Important in crime scene reconstruction, determining circumstances or event sequence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dirty="0" smtClean="0"/>
              <a:t>indirect evidence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7806" y="3774031"/>
            <a:ext cx="61098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Aft>
                <a:spcPts val="600"/>
              </a:spcAft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  <a:cs typeface="Arial" pitchFamily="34" charset="0"/>
              </a:rPr>
              <a:t>Light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  <a:cs typeface="Arial" pitchFamily="34" charset="0"/>
              </a:rPr>
              <a:t>headlight, lighting conditions, lights on or off</a:t>
            </a:r>
          </a:p>
          <a:p>
            <a:pPr marL="228600" indent="-228600">
              <a:spcBef>
                <a:spcPct val="50000"/>
              </a:spcBef>
              <a:spcAft>
                <a:spcPts val="600"/>
              </a:spcAft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  <a:cs typeface="Arial" pitchFamily="34" charset="0"/>
              </a:rPr>
              <a:t>Smoke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  <a:cs typeface="Arial" pitchFamily="34" charset="0"/>
              </a:rPr>
              <a:t>color, direction of travel, density, odor</a:t>
            </a:r>
          </a:p>
          <a:p>
            <a:pPr marL="228600" indent="-228600">
              <a:spcBef>
                <a:spcPct val="50000"/>
              </a:spcBef>
              <a:spcAft>
                <a:spcPts val="600"/>
              </a:spcAft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  <a:cs typeface="Arial" pitchFamily="34" charset="0"/>
              </a:rPr>
              <a:t>Fire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  <a:cs typeface="Arial" pitchFamily="34" charset="0"/>
              </a:rPr>
              <a:t>color and direction of the flames, speed of spread, temperature and condition of fire</a:t>
            </a:r>
          </a:p>
          <a:p>
            <a:pPr marL="228600" indent="-228600">
              <a:spcBef>
                <a:spcPct val="50000"/>
              </a:spcBef>
              <a:spcAft>
                <a:spcPts val="600"/>
              </a:spcAft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  <a:cs typeface="Arial" pitchFamily="34" charset="0"/>
              </a:rPr>
              <a:t>Location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  <a:cs typeface="Arial" pitchFamily="34" charset="0"/>
              </a:rPr>
              <a:t>of injuries or wounds, of bloodstains, of the victim’s vehicle, of weapons or cartridge cases, of broken glass</a:t>
            </a:r>
            <a:endParaRPr lang="en-US" sz="2400" kern="0" dirty="0">
              <a:latin typeface="Arial" charset="0"/>
              <a:cs typeface="Arial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190874" y="3733299"/>
            <a:ext cx="5001126" cy="4391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</a:rPr>
              <a:t>Vehicles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</a:rPr>
              <a:t>doors locked or unlocked, windows opened or closed, radio off or on, odometer mileage</a:t>
            </a:r>
          </a:p>
          <a:p>
            <a:pPr marL="228600" indent="-228600">
              <a:spcBef>
                <a:spcPct val="50000"/>
              </a:spcBef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</a:rPr>
              <a:t>Body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</a:rPr>
              <a:t>position and types of wounds; rigor, </a:t>
            </a:r>
            <a:r>
              <a:rPr lang="en-US" sz="2000" kern="0" dirty="0" err="1">
                <a:latin typeface="Arial" charset="0"/>
              </a:rPr>
              <a:t>livor</a:t>
            </a:r>
            <a:r>
              <a:rPr lang="en-US" sz="2000" kern="0" dirty="0">
                <a:latin typeface="Arial" charset="0"/>
              </a:rPr>
              <a:t>, and </a:t>
            </a:r>
            <a:r>
              <a:rPr lang="en-US" sz="2000" kern="0" dirty="0" err="1">
                <a:latin typeface="Arial" charset="0"/>
              </a:rPr>
              <a:t>algor</a:t>
            </a:r>
            <a:r>
              <a:rPr lang="en-US" sz="2000" kern="0" dirty="0">
                <a:latin typeface="Arial" charset="0"/>
              </a:rPr>
              <a:t> mortis</a:t>
            </a:r>
          </a:p>
          <a:p>
            <a:pPr marL="228600" indent="-228600">
              <a:spcBef>
                <a:spcPct val="50000"/>
              </a:spcBef>
              <a:buClr>
                <a:srgbClr val="004080"/>
              </a:buClr>
              <a:defRPr/>
            </a:pPr>
            <a:r>
              <a:rPr lang="en-US" sz="2000" b="1" kern="0" dirty="0">
                <a:latin typeface="Arial" charset="0"/>
              </a:rPr>
              <a:t>Scene</a:t>
            </a:r>
            <a:r>
              <a:rPr lang="en-US" sz="2000" kern="0" dirty="0">
                <a:latin typeface="Arial" charset="0"/>
                <a:cs typeface="Arial" charset="0"/>
              </a:rPr>
              <a:t>—</a:t>
            </a:r>
            <a:r>
              <a:rPr lang="en-US" sz="2000" kern="0" dirty="0">
                <a:latin typeface="Arial" charset="0"/>
              </a:rPr>
              <a:t>condition of furniture, doors and windows, any disturbance or signs of a struggle</a:t>
            </a:r>
          </a:p>
        </p:txBody>
      </p:sp>
    </p:spTree>
    <p:extLst>
      <p:ext uri="{BB962C8B-B14F-4D97-AF65-F5344CB8AC3E}">
        <p14:creationId xmlns:p14="http://schemas.microsoft.com/office/powerpoint/2010/main" val="20590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encrypted-tbn2.gstatic.com/images?q=tbn:ANd9GcTk0FQrGfgtxIgoAYE-iL6j_xoOjQyqPGZ2KPS0yIX0HjCWG93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5" y="2084832"/>
            <a:ext cx="4794119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rensics4fiction.files.wordpress.com/2011/05/dscn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51" y="1810362"/>
            <a:ext cx="5178592" cy="388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1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Transfer Evidence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76010" y="1830402"/>
            <a:ext cx="8805882" cy="40233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 smtClean="0"/>
              <a:t>Produced by contact between person(s) and object(s), or between person(s) and person(s).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22" y="3440430"/>
            <a:ext cx="2286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24" y="4547937"/>
            <a:ext cx="4361313" cy="196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" y="4114801"/>
            <a:ext cx="3613229" cy="2395728"/>
          </a:xfrm>
          <a:prstGeom prst="rect">
            <a:avLst/>
          </a:prstGeom>
        </p:spPr>
      </p:pic>
      <p:pic>
        <p:nvPicPr>
          <p:cNvPr id="11266" name="Picture 2" descr="https://encrypted-tbn1.gstatic.com/images?q=tbn:ANd9GcT_2LAUbexZScotWTkBWseAWhm5jp3id7aUhD5TGwXNCWoIRwh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891" y="2392459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Associative Evidence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 smtClean="0"/>
              <a:t>Something that may associate a victim or suspect with a scene or with each other; e.g., personal belongings.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7" y="3960967"/>
            <a:ext cx="3114735" cy="2549561"/>
          </a:xfrm>
          <a:prstGeom prst="rect">
            <a:avLst/>
          </a:prstGeom>
        </p:spPr>
      </p:pic>
      <p:pic>
        <p:nvPicPr>
          <p:cNvPr id="4102" name="Picture 6" descr="http://creatia2013.files.wordpress.com/2013/03/d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18" y="264234"/>
            <a:ext cx="2404563" cy="18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SypuWiZLh7worWoSPjRiTiMroM585PneC9eEn-tCUI0xMWX8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01" y="466267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x.vceinc.com/wp-content/uploads/paint-transf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75" y="3413353"/>
            <a:ext cx="3761406" cy="249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Classification of Evidence by Nature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63179" y="2084832"/>
            <a:ext cx="11167873" cy="40233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u="sng" dirty="0"/>
              <a:t>Biological</a:t>
            </a:r>
            <a:r>
              <a:rPr lang="en-US" altLang="en-US" sz="2800" dirty="0"/>
              <a:t>—blood, semen, saliva, sweat, tears, hair, bone, tissues, urine, feces, animal material, insects, bacteria, fungi, botanical material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u="sng" dirty="0"/>
              <a:t>Chemical</a:t>
            </a:r>
            <a:r>
              <a:rPr lang="en-US" altLang="en-US" sz="2800" dirty="0"/>
              <a:t>—fibers, glass, soil, gunpowder, metals, minerals, narcotics, drugs, paper, ink, cosmetics, paint, plastic, lubricants, fertilizer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u="sng" dirty="0"/>
              <a:t>Physical</a:t>
            </a:r>
            <a:r>
              <a:rPr lang="en-US" altLang="en-US" sz="2800" dirty="0"/>
              <a:t>—fingerprints, footprints, shoeprints, handwriting, firearms, tire marks, </a:t>
            </a:r>
            <a:r>
              <a:rPr lang="en-US" altLang="en-US" sz="2800" dirty="0" smtClean="0"/>
              <a:t>tool marks</a:t>
            </a:r>
            <a:r>
              <a:rPr lang="en-US" altLang="en-US" sz="2800" dirty="0"/>
              <a:t>, typewriting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u="sng" dirty="0"/>
              <a:t>Miscellaneous</a:t>
            </a:r>
            <a:r>
              <a:rPr lang="en-US" altLang="en-US" sz="2800" dirty="0"/>
              <a:t>—laundry marks, voice analysis, polygraph, photography, stress evaluation, psycholinguistic analysis, vehicle identification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25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Individual vs. Class Evidence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024127" y="1684421"/>
            <a:ext cx="11167873" cy="40233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b="1" dirty="0" smtClean="0"/>
              <a:t>Individual</a:t>
            </a:r>
            <a:r>
              <a:rPr lang="en-US" altLang="en-US" sz="3200" dirty="0" smtClean="0"/>
              <a:t>—can be identified with a particular person or a single source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b="1" dirty="0" smtClean="0"/>
              <a:t>Class</a:t>
            </a:r>
            <a:r>
              <a:rPr lang="en-US" altLang="en-US" sz="3200" dirty="0" smtClean="0"/>
              <a:t>—common to a group of objects or persons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relies on </a:t>
            </a:r>
            <a:r>
              <a:rPr lang="en-US" altLang="en-US" sz="2800" b="1" i="1" dirty="0" smtClean="0"/>
              <a:t>statistics!</a:t>
            </a:r>
            <a:endParaRPr lang="en-US" altLang="en-US" sz="2800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3200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34164" y="3981451"/>
            <a:ext cx="392956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800" dirty="0"/>
              <a:t>Blood DNA Typing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511674"/>
            <a:ext cx="3529263" cy="18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/>
          <a:stretch>
            <a:fillRect/>
          </a:stretch>
        </p:blipFill>
        <p:spPr bwMode="auto">
          <a:xfrm>
            <a:off x="2078477" y="4511676"/>
            <a:ext cx="2612588" cy="229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2290010" y="4045669"/>
            <a:ext cx="202723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dirty="0"/>
              <a:t>Fingerprints</a:t>
            </a:r>
          </a:p>
        </p:txBody>
      </p:sp>
    </p:spTree>
    <p:extLst>
      <p:ext uri="{BB962C8B-B14F-4D97-AF65-F5344CB8AC3E}">
        <p14:creationId xmlns:p14="http://schemas.microsoft.com/office/powerpoint/2010/main" val="63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Individual vs. Class Evidence</a:t>
            </a:r>
          </a:p>
        </p:txBody>
      </p:sp>
      <p:pic>
        <p:nvPicPr>
          <p:cNvPr id="19459" name="Picture 7" descr="fabric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1"/>
            <a:ext cx="33924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999164" y="4032251"/>
            <a:ext cx="4135437" cy="1122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4080"/>
              </a:buClr>
              <a:defRPr/>
            </a:pPr>
            <a:r>
              <a:rPr lang="en-US" sz="2800" kern="0" dirty="0">
                <a:latin typeface="Arial" charset="0"/>
              </a:rPr>
              <a:t>The large piece of glass fits exactly to the bottle</a:t>
            </a:r>
            <a:r>
              <a:rPr lang="en-US" sz="2800" kern="0" dirty="0">
                <a:latin typeface="Arial" charset="0"/>
                <a:cs typeface="Arial" charset="0"/>
              </a:rPr>
              <a:t>; </a:t>
            </a:r>
            <a:r>
              <a:rPr lang="en-US" sz="2800" kern="0" dirty="0">
                <a:latin typeface="Arial" charset="0"/>
              </a:rPr>
              <a:t>it is individual evidence.</a:t>
            </a:r>
          </a:p>
        </p:txBody>
      </p:sp>
      <p:pic>
        <p:nvPicPr>
          <p:cNvPr id="19461" name="Picture 11" descr="broken bott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00513"/>
            <a:ext cx="339248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5999164" y="2154238"/>
            <a:ext cx="531052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</a:pPr>
            <a:r>
              <a:rPr kumimoji="1" lang="en-US" altLang="en-US" sz="2800" dirty="0"/>
              <a:t>These fibers are class evidence</a:t>
            </a:r>
            <a:r>
              <a:rPr kumimoji="1" lang="en-US" altLang="en-US" sz="2800" dirty="0">
                <a:cs typeface="Arial" panose="020B0604020202020204" pitchFamily="34" charset="0"/>
              </a:rPr>
              <a:t>; </a:t>
            </a:r>
            <a:r>
              <a:rPr kumimoji="1" lang="en-US" altLang="en-US" sz="2800" dirty="0"/>
              <a:t>there is no way to determine if they came from this garment.</a:t>
            </a:r>
          </a:p>
        </p:txBody>
      </p:sp>
    </p:spTree>
    <p:extLst>
      <p:ext uri="{BB962C8B-B14F-4D97-AF65-F5344CB8AC3E}">
        <p14:creationId xmlns:p14="http://schemas.microsoft.com/office/powerpoint/2010/main" val="31841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Individual vs. Class Evidence</a:t>
            </a:r>
          </a:p>
        </p:txBody>
      </p:sp>
      <p:pic>
        <p:nvPicPr>
          <p:cNvPr id="20483" name="Picture 9" descr="duct tape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19050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cau01 (2)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6388"/>
            <a:ext cx="195738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4191000" y="5216526"/>
            <a:ext cx="4800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000"/>
              <a:t>Which examples do you think could be individual evidence?</a:t>
            </a:r>
          </a:p>
        </p:txBody>
      </p:sp>
      <p:pic>
        <p:nvPicPr>
          <p:cNvPr id="20486" name="Picture 21" descr="CH2 shoepr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671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3" descr="U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1974850"/>
            <a:ext cx="19383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4" descr="U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1"/>
            <a:ext cx="2286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in a Forensic Investigation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Recognition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Preservation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Identification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Comparison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Individualization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Interpretation</a:t>
            </a:r>
          </a:p>
          <a:p>
            <a:pPr marL="514350" indent="-514350">
              <a:spcBef>
                <a:spcPct val="0"/>
              </a:spcBef>
              <a:buFont typeface="Arial Black" panose="020B0A04020102020204" pitchFamily="34" charset="0"/>
              <a:buAutoNum type="arabicPeriod"/>
            </a:pPr>
            <a:r>
              <a:rPr lang="en-US" altLang="en-US" sz="3600" dirty="0" smtClean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69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in a Forensic Investigation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1024128" y="1900989"/>
            <a:ext cx="9720073" cy="4023360"/>
          </a:xfrm>
        </p:spPr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3200" u="sng" dirty="0" smtClean="0"/>
              <a:t>Recognition of evidence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the ability to distinguish important evidence from unrelated material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pattern recognition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physical property observation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information analysis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field testing</a:t>
            </a:r>
            <a:endParaRPr lang="en-US" altLang="en-US" sz="3200" dirty="0" smtClean="0"/>
          </a:p>
          <a:p>
            <a:pPr marL="804164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en-US" sz="3200" u="sng" dirty="0" smtClean="0"/>
              <a:t>Preservation of evidence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collection</a:t>
            </a:r>
          </a:p>
          <a:p>
            <a:pPr marL="977900" lvl="1" indent="-514350">
              <a:spcBef>
                <a:spcPct val="0"/>
              </a:spcBef>
            </a:pPr>
            <a:r>
              <a:rPr lang="en-US" altLang="en-US" sz="2800" dirty="0" smtClean="0"/>
              <a:t>proper packaging</a:t>
            </a:r>
          </a:p>
        </p:txBody>
      </p:sp>
      <p:sp>
        <p:nvSpPr>
          <p:cNvPr id="2" name="AutoShape 2" descr="data:image/jpeg;base64,/9j/4AAQSkZJRgABAQAAAQABAAD/2wCEAAkGBxIREhUUEhQUFhUXFhgWFxcXGBcUFxgYGhgXFxgXGBgYHCggHBolGxoXIjEhJSkrLi4uGCE1ODMsNygtLisBCgoKDg0OGxAQGS8lICQrLC0sLDQsLC00LC4vLCwtLCwsLCwsLCwsLDIsLCwsLDAsLCwsLC0sLCwsLC0sLCwsLP/AABEIANkA6AMBIgACEQEDEQH/xAAcAAEAAQUBAQAAAAAAAAAAAAAABQIDBAYHAQj/xABFEAACAAQDBQQFCQUHBQEAAAABAgADESEEEjEFIkFRYQYTMnEHQlKBkRQjYpOhscHR0nKSwuHwJENzgqKy8RUzU2OjJf/EABoBAQADAQEBAAAAAAAAAAAAAAABAgMEBQb/xAAuEQACAgEDAgQGAQUBAAAAAAAAAQIRAwQSITFBBSJRwRNhcYGR0fAkQlKhsSP/2gAMAwEAAhEDEQA/AO4whCAEIQgBCEIAQhCAEIR4TTWAPYs4nEpLFXNPvPkI1jt32gxUjDO2AlpNnDUNU0X1iijxOOCkj36HSfRxtPEYnCtPxM1psyZOc5m4ABFCqBZV3TYAC5jk1uoeDFvS56GmKG+VM6ZJ28hfKQQugY8+o4DrEvHBO2PbKZgNootM8hpCd5LtUEvM30PtUpbQj3EdI7NdqEeUry2E2Sw3SDdenSnsm4jXT5XlxRm11RWcdsmjc4RRJmh1DKagioiuNiohCEAIQhACEIQAhCEAIQhACEIQAhCEAIQhACNV7U9qjIPd4cK8xSDMrUhQdFoDUsfsEbSTGgdpPR8zl5mEmAMzM7S5pJUsxJOSYKslSTYhhoLRlm37fIdGm+Fv/wDXp/OpI7E7fYacQs75l+BY/Nnyfh/mp7425WBFRcRwLaEubIcS8XKaW2gDADNTTI43WH7JrTXpn7J27iMJU4aaTLALNLe8sDyJ3am27Q6c45IauUeJr2f4/R6OXw6E1uxP3X57fc7fCIfsztz5XJV3US5prmlZgzCjEA01oQA17itDpFO2+0EvDilatpQXvStLamnAR3p2eO1Tok8Xi1lirH3RrmN2o8w+ysQuz9sTJ8xncbvqsDUcqV0Put1MSk5KgEdYkgtCMGSZQVjKy5c7FsotnO8xFLGpNTTjXrHuKks5ysaoQRlup0FC3tXrawoeNIyZOAprQvQVFKEgaFqCg40r1jHUYYZobJ9C8JOLtHDfSpODbQb6MqWB7xm/ijfPRUKbPQ+1MmH/AFZfwint72DGMrOkUTEAXBsswAUAPssBodOB5jL7AYV5OAlJMUo4M3MrChB76YL+6kedrU8GngovlNc/Zm2Jqc3ZuGyttiXMZFYMQAzy67wDaOBw0N9DG4YXErMXMhqPtHQiPl70i7RmSdqGZJdkdElgMpuN2tOovcGxjqvo+7SzcThpc8gK5JVgtcrZTStOFeXCO/DmvFCU3y6/JjKFSaR1KKBeMbA45ZotYgXX8RzEZkdBQQhCAEIQgATFOfzg8UQBdhHi6R7ACEIQAhCEAIQhAFIHOKoR4zAXMAWMdgpc5DLnIkxDqrgMp9xjScZ6PsHKmd6J0yWgBIlVEwB/VKlwWoLnKa3pQikbHtHbgWqpcxp+2ZEzEG8wjmDcU8uJ6Go5gxWUIy6ovHJKNqLq+pFzsR3b5bzAD45amoOt0qTpfdLe6Mhcswq1S+YhFCmuZq2HO1ydONbViU2dgJUqlieZ9YgcAToNLCwixtDCmdNJSXLkplIzS9Tp/wB1rE1tYa5aE3pElbMhwoJVGVwu7VfDUageUZuHV2FNKakmgUcyeEWpeFlYdasMtRUIoOdqD1UFSooNAKmlhWMM7SmTt5KykSYplkpRGGUGpDEM+YmxAvQ3zVRYchROycNlFa5RqXax/wAoPhHU31sNYsSsSrsUl1AFczAVNeRJ0Y9atrUCxiqZhpk4AziyLWyLaY3lQ7lb19YDitSBUUAUKqqqAWVQMtOJ5N1Jot9WihYocKaAe461prc3Pn9sYWJwvKzfYfP84y3X8z5cCa8NaM1BbdUx7m4N8b1FdK1v8bk6CKyjGcdslaCtO0fPvpNwsxNoTWdGVXCFCdGCy0U0OmoP9GOk+iwU2dJ6tNP/ANGH4RtG3tiSsTLMqegZToeIPNTwMRfZvZYwclMNmLZC5VjbMrOzj3gNQ+UcPiOPbpkoLhNfimbYZXPkoxXbOXhccMPNPd1RHSdXdDMWGV+Qtrpe8dH2ZtMTN1qB/sbqPyj5v9KL/wD6DdJUofYT+Mb76KJzvgd5mOSayJU+FQqEKDwAJNOUdGHPGGCEsj6pclJwuTo7JCIfZW1s1EmHe0DaV6HkfviYjtMRCEIAR4BHsIAQhCAEIQgDwwj2EAIR4xprHG+0/pPxE7aMvAYRGkp8oSXOmMKTWAcZ8g9RMtTXUilKcazkoxcn2JSt0dZxm0pcuoJuOH5xre0NrvMsLL9v8osz5gVWY6AFj5AEmNE7AdrxjpfdzCBiEFxYd4B66jnzHv004NBrZandaqvc1zYljqmbfWEpq6Go5i8YKyZk074yqCKyzdWUjUsNT00qPfGwbO2VlABzcwtd+hJ1J8C9Te1BePQboxLcjDlvIXJJoAObHgI8xuK7hkRVozg5JjgqlRqEsaNS97kA6DeE1NaXJUGYVtcILKvW+pr67cdKE0OFOmtMyNMJRG8EsBhNc3sq2ItQ5zQgD1LxRystRB4fZUyaQXGd658pY/NuQgOZ1JAIvelW36WegnsNhVlmo33rYkEqpApSWtfFQmp11zMNIuIVUCUgCilkFyQKA1oategIBprmbhDXrUdDUD4BgOVkFeMVskNfrXyNQPgGA9yCvrRQ4/VX+Kraj6TWFN1THs2aACzG2pOtaetezftGiC1AYxt+ZQ1MtLPS4mNezOXG4tvE1WI0CmogCth+fKleJJuOAzNVjegEW2X7PNaV+JUmvVzXhFyfMCCrGgF71WlfO6k8zVzU0Ai47LLFbMwFQBRQAeNSaKpvvE1PWALaS6Kc1AvI2+wWXoLm9zWMHF4dWWouteoZT1Bup/OLkmbMerTVCXqorQqugJrZCfau1zSkXAmU1WgIFwRRSDoHHAGtRWrknlUGUwcb9JmwJ/enFDfQqqsQLrlFKkcuZ4eWm3eiA/2A/wCPM+5BG3YnCBgxUWHjQ+JK3uOXX+hFbJwsvBgoihZTOXBGis1KgjgKix08o4vEMTlp9uNdK4+RrhnU/MQ3bbtW+AxckZc8l5RMxLZrORmQn1qcDY9NRvnZjtPLnS1YOHlt4X4rzVwbgjrccY476ZG/tMj/AAD/AL2iR9Cy5hjBy7g+898PwHwidNmWLSRnLov3QyQ3ZGkd6BrHsazs7aLSTka6fd1Xp0/o7JKmBgCpqDoY74yUlui7Rg01wyqEIRYgQhCAEIQgBCEIAwNs4R5suiMQRemgbpHO8XsCU+Kk4lhSbJJFQPEMrLlYc1JqDwoRHU4hNv4Af91RceIcxz8x93lFZwU4uL7qiU6dmm9scT3eAxTg/wBy4B6suQfaRHB+zeGy4rD75V2nSlXKaNvOFtTz1089I7f2swD4nCTZUs1Y5WoKb2Vg+VSbAmlL2++Oa9hNnI20ZIMtQyOzuO8ZnQorHfB1OYAHkTHm6bTPSYslv1a+iXBvPJ8SSOyzZTV3dNRehH84l9m4xmGQ0RyalqDe68s/U1HThGu9p8YZGExExTRkkzCp5NlOU/vUjXOwHbpMcolTiExIGmgmgasn0uJX3i1aT4dqJ58T39VxfqRmgoS4N92jOlrMARKzAaB5gZgH5qhIMyZT1hQAasAKRiJOctnUlmYFahQ7EE1IzIAHAI4Mstaipfhm7s8ZXID0oGIqGHBXHrCt6G1ftjJquCUYEGhqtA9bUzHNTOBTUhJKjg1Ld/QyMyRiVVTllk1ALGoObhmZny1lqAbnKgvQNSkXsJMmPdgMpvW+ZqcQrAVQcHfKKmygBa4ozuQB3jNrTxEmp3xnAzUv85M3ARuKbCM7D4UggsxdqbtywAAAquY/ONzmva9taRDCL1f1V109ara09trWGURYm4ihyqMz0LhQaE0y1NW0NGG+1yPCBWK8dLmCgU0rU1G+1RXwqfE/h32sB7NL4+EkqUAUllIN2PeFr1apbxmpNS1EUnQkRBJYTD1IaYVZgSyZfCouMyBrc6zWtpQMbx7Uod42rmDaZSeLFtOXetc0NALE5cqSqABAAPEKUp+0K2P7bbotQRS4/V0pxarcP/Y+tDlF4AoNulL8qV438NfaarG9AI8WtaAXF6eGleN65K8zVzU2EWcvd8SFNSiAfOGniEsE1ppvNvXNKAil+TPKrQqFOuWoOWtPG1xUnzJ6wBkyZapvMRUCldAASCQo6mnMk+6MTFYQPUoP2kPXpwqL0PP3R6z3JJuOe7Sv+zXW7GvCLeIxCygGckeyoG+x4hV4A8Tre5ESrRBz3t92SfEhZkljnlqVCHQrUtlB4UJNPh1Fr0JoVbGqwIYfJwQbEH+0aiN2m4tnJZlVa6AXNPpHifL7dYxZI7mY0yWoq4UTBYFgtctDwIzN0vGOswvJglCC5f7svjntkmyN9Ku1J2FlYabJbKwn0PFWHduSrDiDT8qGJjsH23l4pd3dmCneSif9SniOTe40Mat6W8Qs3ByGU1HykDkQe6m2I4GNY9FCj/qKg8ZM0f7T+Ec2ik8OluS6XaNMq3T4PpLDz1cVX+YPI9Yuxqsme8o1B9/McmHHzifweNWaLWPFTqPzHWPQxZYZY74O0YSi4umZRMex4BHsaFRCEIAQhCAEIQgCD2xscNWZLG96yj1uo+l98abJ2ZIXFDE0pNyOjEDKGzZKsw9oBKeR8o6dEDt3Y2asyWN71lHrdR9L7/OKZIKcXF9yU6dnO/SrismzZ1D4zLQe9wxHwUxyL0e4fvNpYVeUzP8AuAv/AAx1n0g7Am43CZJLbyOJoQ2zkKy5a8DvHW1Rw1jQPRFgz/1LeUhpUqaxBBBDWlmoOh3yI82OB6XTZE36u/twdG/4k19jtU6WfdGZKmLNASdqKZXIroagODZula/G513t5jDJ2fiXBKkS8oINCCzBAQRoamNY7A9uxigJGJIE8CitoJv4B+nHhyi3hmeefD5+zqyM8FCXB1mRgctQBSpqzHeLHm5N5jU4WUV40pDGYsyx80pmMWyk1B3qHXixFKUXToBEfhNo7vdu1AfC/s8g1xVOBuLcaXGWliVYUagBGoI4ZaAVQ0siAabxqTHc1RkUyEYqO8oWNmpvBiPV+nT2RRFuTWPJko1LJctqNRMpx5M49qyLYXoKXvx3b71aeqcviI/8a7ooamKkQvUC/Bibi3BiLORfcWiC+piAWJc0PpUknTxNmFOB8RFt5qIKrSsWprE2lhXYMcxzVlSiNWdjd5g5a29XjfxEk1YMcksjeYN89NNqHMCMiAZuVPogGLWDZWQCWmSWDSWAtA1KHMinxmp8bUUG99SBYYLKq7NVj4pjUVmqbBa2RK2HE0sCaGLMqXMZqkZQK0T1jUeJzfuxc83OtRdYzJ6y1HeuVVVqRMO9Qm24SKsx0ze5RcxDYme+I3QDLk+z679XOoB5aniYlKwzJOMDErJIZgbvT5tCdcntH38bnhFJwwrViWY6k6n8h0EXpMsIoCgADlFBEaJUUKPk6xZmYblF+a6oKsQo5kgD7YjZ23F0lqXPD1V91RU+4REpxj1ZKi30MLbewpeLllHsaghhwYAgHzAJHvMaj2P2RNwW1ZSTRZhNCsNG+bY+420++NzfETldWm5UQ2K0oaHQ0NXtzsLxLvIDUOjLdW1INKfChPxjGdZscox7po0p42rKe2DUwOJNSCsl2BFQQVGYEEEGopwIjT+xPpD7x1lYhsk2tJc2wWZwCvwVz8D567Vt6b3mDxSMKP8AJ51uBHdtden3R8+97kow1Uhh7rxxeGY5Y4zg1yn7GmZqVM+uNmbUWbY2fiOfUflEhGnYqQa5ksQa2t7x1iW2NtsTKJMs+gOgb8m6f8R26bVQ1Ed0fuvQxnjcHTJuEIR0FBCEIAQhCAEIQgCC23sfNWZKG9qy+11H0vvjUMLsyUmIbEqlJrJ3bsLErVSKjnugc6AchHTIiNo4DK3eyx+2vtDmOsZ5cUcsHCXRloycXaOXel7EZdmsP/JMlr9uf+GOY+jbD59p4UHhMLfuI7/hHZ/Sf2YfaODHyYjvJb96E07yispAPqtvHXjY01jl/ofwh/6mMwIMuXNJBFCDaWQQdCMxEedHA9LpMkW/8v8AnBvv+JNP6HacVhMu8unEcv5RdwU8UCTCQo8LDxS+nVDxH4aR/buZl2biz/6HX94Zfxjnvo+7eZ8uGxbb9llTW9fkjn2+TcdDfxT4XnnmwvfzTqyM8FGXB2qRgWI3ytKU3D4hyHsppuDkKk3riY7agUBZJXxd3mpmAYDwS0X/ALj6booBxNiIxNnY4FTLmAmUepBW9dRfL0/4imdgJneFAufMN0gsi5K1pnSglyhWndrVm4nQx3tV1MbKMHhwzMW314lqMDMBAAmNrNmC4yJRBSnGokcZPWWKzKszaS7F3p7fAIOXhF9SaRZxmOErckhWdd2tKSpQ9lQOPQe8gUERiNckksx8THU/y6CwiVGxZcnKZrB5pqw8KjwJ+yOf0jfy0i4qDhHivEf2hacMPMMgkTAAQQATQEFgAQb5axoVMjaGLSSKsbnRRdm8hy6xFHH4ibXu0EtfaNDTrmaij7Y13ZM6a61Ep5jk1MxyT/usffWJE4DFTiO9bKosATm+Cg0Ec03lk6jwjaKxpWzyc0lDmmzGmvyU1H77cPIR5J2jOmWw8rIvNLV85jXPuiQwuxJKXIztze/2aRXtme0uSchysSFU2tU3IGllqfdELTrrNkvM+kUY2E2CWqZz66qtanzc3jY1AAoOEa12enzy7rMfOqqpFQKgkm1R5HWNhR43go15TKTd8jEyFmKVYVBBHI3FDQ+RIjiXbjsnMwJLLVpDVytxX6Lfgf6PcwtYs4vCLNRkmKGVhQg3BBi5CZm4aZVEPNVPxAjkc7te2C2jipM2r4cz3PNpZc5yy81qxJX3jkepYN8gWWeACqfaAFAP2qD3686cG9JS02niv2kPxlSzHgeG454dTOEl290dmZqUE0fRPZ3tIrouZw6MAUmg1BHDMfx+MbTHE/Q8+fZ5HFJ8xfiEf+KOj7L2mZW690+JXy6dP+I9fFqYZJyguq7e5yyxuKT7GywjxWBFRcG4MI6Ch7CEIAQhHhMAewikGKoAiNo4QyyZksVU3dR/uXrzEafh9mSJeNOMUUd5bSnI0YFkYORxYZAK8j0EdHjWdvbIy1mSxu6so4fSHTmIzy445YOEujJjJxdo1b0rTMmy5xGjGSKjkZssn4gGOMdn9nl8bhCNGnyfgHUx2PtRImzsI0pKMA6vl40FahfjWnSNN7EYOm0MMAN0zCaeyVR2/COHT6Z6bTzi36v/AEbSnvdnUJqRQcTMC5A5VeNPFTkG9UHp7qRJbZw+RHcaBWPwBMcd9HHb2uTC4xr2WVOY68kmH7m9xjPwrPkyQcMn9tE54xtSj3OlooFhYDhFwSqxUZUX8Okesc5bl4cxfNFF48mz6WEYzGusAW3A4RCbaxX90puRvkcAeHmfu84k9o4oS1r6xso5n8hxjW5tEzM5rxJ9o8YwzZKVLqa4oW7ZcwGNZZiSxVlY0prQe15CLm15madl4Iot9Jrk/DLGRsDA5azGG82gPqrwHmdTEeXzTJj83ankN0fYBGc7hipl41KdozdhNV5v+X470TIiM7Oy/m2b2nPwFvvzRJRviVQRlN3JkrgqFYyQg5CMLZr2IjOCxoUMbE4RSNI4x6Vuy05Zz4xfnJbhc9BdCqKgJHFSFF+cbjtLtgxxcxXmrg8PhGBmK4DYjE1qAJaGvzZ5rU6acNkwuKE+UjlGUTEzd3MADAHUMvv+2I2q77kptGkehNv7JPHLEE/GXL/KJH0kbenYBcNPlUI71kmIfC6la0PIjLY8OoqDLdn9hSsC07urS5zq4XgjUIIB9k2py05RA+l3AzMRhpEuUjPMbFIqqoqSTLm6fD3R89KMoeIptdX7HamnhN+9HXaSVjpJaU1VFDlPilsfEjD7RzrCLPot7EjZWGIchp80hpxGgoN2Wp4ham/EsekI+iOE3SEIQAinWGsVQAhCEAIQhAGr7d2UZdZksbmrKPV6jp90QOz8HLl4mXiBRRvmZbWqlQelzU/GOikRqm3NlGTvyxWXWpHFT06RWUd0XF9wmZfaZwuDxJrbuJpr/kaPlrbGyjLqRdaR33aePb5HiJVCyvKdVAuVJBFOq6+XlpyWalijXVhQHztHLpcDxbk/U0uztOHlskqWAK0RRfooEeriCfyjZXwSnpHNU2yUx+IkT2USu9Ilvp3dgMr/AESa73Ct7acnhmoyzvHPt0fsXyqL5ibJmimZNCgkmgAqTGXM2U6ioIbyjXtsmpWWaXNWBNBqAKnlqfcI9WctqsxirdGFiMR3jGY1hoo5L+Zixs3DHETM7D5tDpwZvyH5R7jkWZNEqSxIsCx6eJrcOUbBh5QlqEQUAFP5nrHPhg5PezbJKltRTip3dozeypPvAt9sawgyy/dE12gmZZJBNMzKt7ccx+6IeYFfIqsGzkKaVtUgX++0RqOZJE4eE2bFsyVkkoPognzO8ftJjJpFYEQHaTtC0h0w8iWZuKmistTVZYF6uzcQKE5Re3C0dZzk1PxncS3mlWbIhbKgqzU4KOJjWto4+RjcbJ+UM7YSbI/s5DlZTTqksHUevlqL8gIgttd8s44uRimd5QRMZLkMWVGy0JWW1VZQc1UNdDoQYqweyp7upWXh5+DxJrNKMyLcGs5UJIlvwIXXQgG4AnO1GAkzcRIwkpWl4iTI7+RiC3eEZHCiW+apYG5q3TXhmbC2LMSYcVjJve4plK2tLlKbmXLXlzPH4k3Nj9nsPhWd5SHO9mdiXalt0E6LYWHIcom8DgXntlT/ADMdF8+Z6QAllpjZEXMTw4U4k9I2XY2w1kHOxLzKUzHRB7KchzOp48AMvZuzkkLRRc+JjqfPp0jMirim02uhNsQjwmEWIPYQhACEIQAhCEAIQhACPGAIobgx7CANO2/sYyT3kvwHUez/ACjRtr9ngzrMlAUzqXXlvCrjpzEdpZQRQ3BjUtrbK7hs6issn908j0iGrRKdGwiOB9pp9cXif8eaPhMYfhHXdnbT7shH8Oin2eh+j933cZ2q2efPbnOmn4zGMeVocE8OWcJfKvmjW7VnVPRw7zMCpZi2V3Va8FFKL5C8RG09hz2nmoLGYx+cHhoefKi2p98TvovWmz5fV5p/+jD8IkdsbZlYedJlTN3vg+Vj4QylKBuVc2vMdY1w6pyzywy9XX6KtVyizszYEmStFF+LHVjzP5Ri4+RkakT3G0Rm22uAaae+PRMyIxuz5c5Mrit68iDzBiMwnZ+XKmBwzkjQEimhF6DrElNnhRViFFrkgC5oLnrGt7S2muKlvKQvLnI2ZVbdL5DUUvQ6Vp0iKRKssdptuzCJSyJolSZjZJmJAJZL0yio3K2370BrbjFbe2XNR5WHxM55sqa2XD4lj89InkboLihZG/qlL5mLVRJ+UKmeRNHz8oeqdGZeqmv9GsXdn9mJzPK7+cz4aQyzMOlKMx8SGZUV3QaAHlTmIkGFsDDY7KmElykwcuSwE+cu+ZzAg/Nhhoy0qTXWnMHetnYOVJXJLUIlS1Ba7GpPxgzc4mtjbDMyjzQQmoXQt1PJfvgQW9nbObEGo3ZY1bi3Rfzja8Lh1lqFQUA/qp5mLiKAKAUA0Aj2AEIQgBCEIAQhCAEIQgBCEIAQhCAEIQgBFMxAwIIqDYgxVCANS2pswyWBF0rY8von8I59257LGQXxWFWso782WPUrczEHsnUjhrpWna5ssMCrCoOojX5+GMhspuh8J/hP9fyEpkf6NGDbNkMND3h/+rxq3pib53Cj6E37TL/KN2wMlcMgSUoWWCSFGi5mLEAcBUny0jRPSpjEedIUm/dMaf5gPwjw8MXHXNSVPlr5rk3ry2jO9H3ahnBw8wFmVCyPqcq0qreVRQ8tdLzWLml2JMaX6LZVMf07iYf9UsfjHQNsYDJvoN3iPZ/l90ek9VGOb4UvTj9GTj3OcbexBGJIxSu0pRWRLQbsxtN4+1f+uMjNkJOWWuLCS50xjkC2YcV940rzpEptXAJiJZRx5Hip5iLGxdiiUe8mMZs4imc1NBoAtenGOoqZnY3s80rvFd86l84qNBQA15kkfZEttdQpAGp0AufIDnElJXuVCgFnbRRqTy8hxOgjP2dsvI3eTKNNP7qDkv5wIMDYuwKUmThfVU4L1bmenCNihCAEIQgBCEIAQhCAEIQgDwmPM0Hij+vzgC7CPF0j2AEIQgBCEUkwAJj0CAEewAi3Pkq6lWFQYuQgDX5ksyWytdT4W59D1++OU+mfYOIrLxkoZpUpCjgVzJViwc80vSvCO5YiQrqVYVBjVNsyZkoZG3pZsCRWo9lvdzirhFtNrldCU2jnXoank4s5yA3ydzl9aheVcjgI6r2lb+x4kg0PcTbix8DRo3Zns6MJjpk2Ufm5qNbiGrLooPs0Vqe+Np7UzyMBiydBh5p/0GPD1r/qUn8jeMbjZpPZzbnfDu5h+cA19sDj+1zHv503DY+HZ2BUVOoB0/aY8B9/xjkvYnsvjNqzVmSi0jDS3BOI4sVPhlA+I9dBxrofonC4ZZa5VFPvJ5mPeMGW8HgxLqScznxMdfIcl6febxlQhAgR4xgTHggABFUIQAhCEAIQhACEa5t1WWZLVHmLVWJPeTNFuT4uVYwW7xSnzs0jOFYGY4oa3G65H9DnHDk1uybjtbrvx/O5WzcY8AiKfvAzUluwGlJjroTa7XsAeAvSKazbfMzKf4zk8Ov9c47ixMQiHXvSK904utjOetw+a9eG78eYtewyMzb0t1HPvnP2Wp/x7gJKEWPki83+smfq6Q+SLzf6yZ+qALxgBFn5IvN/rJnX6XWHyVeb/WTP1QBfhFj5IvN/rJnT6XSHyReb/WTP1QBfhFj5IvN/rJnX6XWHyVeb/WTP1QBfiidKVwVYAg6gxb+SLzf6yZ0+l0h8kXm/1kz9UAQOM7MmvzTW5EkEeRAj2d2fm4gZMXMUyaUaVLBHeDj3j2seKqB58Infki83+smdfpdYfJV5v9ZM/VGc8MJtOSuuhKbXQrw8hJaqktVVFACqoCqANAALARcjCxOz8worzFP7bn+KvwIjGw0iZmyuxNNTnmAsOLUzGmv9cDnTpogloRY+SLzf6yZ+qHyVeb/WTP1RoC7TnFUYOMlrLRm3zQV/7kwfbWMfCTg65ssw3I3JjsLAcSw5/Z0inxI7tncEtCI+WVZsuSeLkZizheJr4tIyfki83+smdPpdIuC/CLHyReb/AFkz9UPki83+smdfpdYAvwix8lXm/wBZM/VCAI3buz5sxkeUVqgIyniDqL20qKHnEZhNmYmYylwJaKwahrcg8Kkk+8xtkI48mixznvbfPVXwyKITEbHBeYwaepe9ZbKnGvQk3IvW2kUHZTH+8xdb/wB4o16BqWiehHYSQK7HpmpMxQzEmzqMpPGx1+MXH2ezUHeYoUCiodRoKa114n3xNQgDBwaGWKUmtU13mViLAUqW0tX3xfE8+w/+n9UX4QBYE8/+N/8AT+qLstqjQjoafhFUIAQhCAEIQgBCEIAQhCAEIQgBCEIAsY0vkbJ4qW0/G3xjGwhxGW4Fanx0BpangtziQhFNnm3W/p2Biq07iJYtzY0NLDS94Bp3sy/3mP2ZR04xlQi4MVjP4CWb+0wt5UgGncpf7zflGVCALUkvfOFHLKSeetR5Qi7C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IREhUUEhQUFhUXFhgWFxcXGBcUFxgYGhgXFxgXGBgYHCggHBolGxoXIjEhJSkrLi4uGCE1ODMsNygtLisBCgoKDg0OGxAQGS8lICQrLC0sLDQsLC00LC4vLCwtLCwsLCwsLCwsLDIsLCwsLDAsLCwsLC0sLCwsLC0sLCwsLP/AABEIANkA6AMBIgACEQEDEQH/xAAcAAEAAQUBAQAAAAAAAAAAAAAABQIDBAYHAQj/xABFEAACAAQDBQQFCQUHBQEAAAABAgADESEEEjEFIkFRYQYTMnEHQlKBkRQjYpOhscHR0nKSwuHwJENzgqKy8RUzU2OjJf/EABoBAQADAQEBAAAAAAAAAAAAAAABAgMEBQb/xAAuEQACAgEDAgQGAQUBAAAAAAAAAQIRAwQSITFBBSJRwRNhcYGR0fAkQlKhsSP/2gAMAwEAAhEDEQA/AO4whCAEIQgBCEIAQhCAEIR4TTWAPYs4nEpLFXNPvPkI1jt32gxUjDO2AlpNnDUNU0X1iijxOOCkj36HSfRxtPEYnCtPxM1psyZOc5m4ABFCqBZV3TYAC5jk1uoeDFvS56GmKG+VM6ZJ28hfKQQugY8+o4DrEvHBO2PbKZgNootM8hpCd5LtUEvM30PtUpbQj3EdI7NdqEeUry2E2Sw3SDdenSnsm4jXT5XlxRm11RWcdsmjc4RRJmh1DKagioiuNiohCEAIQhACEIQAhCEAIQhACEIQAhCEAIQhACNV7U9qjIPd4cK8xSDMrUhQdFoDUsfsEbSTGgdpPR8zl5mEmAMzM7S5pJUsxJOSYKslSTYhhoLRlm37fIdGm+Fv/wDXp/OpI7E7fYacQs75l+BY/Nnyfh/mp7425WBFRcRwLaEubIcS8XKaW2gDADNTTI43WH7JrTXpn7J27iMJU4aaTLALNLe8sDyJ3am27Q6c45IauUeJr2f4/R6OXw6E1uxP3X57fc7fCIfsztz5XJV3US5prmlZgzCjEA01oQA17itDpFO2+0EvDilatpQXvStLamnAR3p2eO1Tok8Xi1lirH3RrmN2o8w+ysQuz9sTJ8xncbvqsDUcqV0Put1MSk5KgEdYkgtCMGSZQVjKy5c7FsotnO8xFLGpNTTjXrHuKks5ysaoQRlup0FC3tXrawoeNIyZOAprQvQVFKEgaFqCg40r1jHUYYZobJ9C8JOLtHDfSpODbQb6MqWB7xm/ijfPRUKbPQ+1MmH/AFZfwint72DGMrOkUTEAXBsswAUAPssBodOB5jL7AYV5OAlJMUo4M3MrChB76YL+6kedrU8GngovlNc/Zm2Jqc3ZuGyttiXMZFYMQAzy67wDaOBw0N9DG4YXErMXMhqPtHQiPl70i7RmSdqGZJdkdElgMpuN2tOovcGxjqvo+7SzcThpc8gK5JVgtcrZTStOFeXCO/DmvFCU3y6/JjKFSaR1KKBeMbA45ZotYgXX8RzEZkdBQQhCAEIQgATFOfzg8UQBdhHi6R7ACEIQAhCEAIQhAFIHOKoR4zAXMAWMdgpc5DLnIkxDqrgMp9xjScZ6PsHKmd6J0yWgBIlVEwB/VKlwWoLnKa3pQikbHtHbgWqpcxp+2ZEzEG8wjmDcU8uJ6Go5gxWUIy6ovHJKNqLq+pFzsR3b5bzAD45amoOt0qTpfdLe6Mhcswq1S+YhFCmuZq2HO1ydONbViU2dgJUqlieZ9YgcAToNLCwixtDCmdNJSXLkplIzS9Tp/wB1rE1tYa5aE3pElbMhwoJVGVwu7VfDUageUZuHV2FNKakmgUcyeEWpeFlYdasMtRUIoOdqD1UFSooNAKmlhWMM7SmTt5KykSYplkpRGGUGpDEM+YmxAvQ3zVRYchROycNlFa5RqXax/wAoPhHU31sNYsSsSrsUl1AFczAVNeRJ0Y9atrUCxiqZhpk4AziyLWyLaY3lQ7lb19YDitSBUUAUKqqqAWVQMtOJ5N1Jot9WihYocKaAe461prc3Pn9sYWJwvKzfYfP84y3X8z5cCa8NaM1BbdUx7m4N8b1FdK1v8bk6CKyjGcdslaCtO0fPvpNwsxNoTWdGVXCFCdGCy0U0OmoP9GOk+iwU2dJ6tNP/ANGH4RtG3tiSsTLMqegZToeIPNTwMRfZvZYwclMNmLZC5VjbMrOzj3gNQ+UcPiOPbpkoLhNfimbYZXPkoxXbOXhccMPNPd1RHSdXdDMWGV+Qtrpe8dH2ZtMTN1qB/sbqPyj5v9KL/wD6DdJUofYT+Mb76KJzvgd5mOSayJU+FQqEKDwAJNOUdGHPGGCEsj6pclJwuTo7JCIfZW1s1EmHe0DaV6HkfviYjtMRCEIAR4BHsIAQhCAEIQgDwwj2EAIR4xprHG+0/pPxE7aMvAYRGkp8oSXOmMKTWAcZ8g9RMtTXUilKcazkoxcn2JSt0dZxm0pcuoJuOH5xre0NrvMsLL9v8osz5gVWY6AFj5AEmNE7AdrxjpfdzCBiEFxYd4B66jnzHv004NBrZandaqvc1zYljqmbfWEpq6Go5i8YKyZk074yqCKyzdWUjUsNT00qPfGwbO2VlABzcwtd+hJ1J8C9Te1BePQboxLcjDlvIXJJoAObHgI8xuK7hkRVozg5JjgqlRqEsaNS97kA6DeE1NaXJUGYVtcILKvW+pr67cdKE0OFOmtMyNMJRG8EsBhNc3sq2ItQ5zQgD1LxRystRB4fZUyaQXGd658pY/NuQgOZ1JAIvelW36WegnsNhVlmo33rYkEqpApSWtfFQmp11zMNIuIVUCUgCilkFyQKA1oategIBprmbhDXrUdDUD4BgOVkFeMVskNfrXyNQPgGA9yCvrRQ4/VX+Kraj6TWFN1THs2aACzG2pOtaetezftGiC1AYxt+ZQ1MtLPS4mNezOXG4tvE1WI0CmogCth+fKleJJuOAzNVjegEW2X7PNaV+JUmvVzXhFyfMCCrGgF71WlfO6k8zVzU0Ai47LLFbMwFQBRQAeNSaKpvvE1PWALaS6Kc1AvI2+wWXoLm9zWMHF4dWWouteoZT1Bup/OLkmbMerTVCXqorQqugJrZCfau1zSkXAmU1WgIFwRRSDoHHAGtRWrknlUGUwcb9JmwJ/enFDfQqqsQLrlFKkcuZ4eWm3eiA/2A/wCPM+5BG3YnCBgxUWHjQ+JK3uOXX+hFbJwsvBgoihZTOXBGis1KgjgKix08o4vEMTlp9uNdK4+RrhnU/MQ3bbtW+AxckZc8l5RMxLZrORmQn1qcDY9NRvnZjtPLnS1YOHlt4X4rzVwbgjrccY476ZG/tMj/AAD/AL2iR9Cy5hjBy7g+898PwHwidNmWLSRnLov3QyQ3ZGkd6BrHsazs7aLSTka6fd1Xp0/o7JKmBgCpqDoY74yUlui7Rg01wyqEIRYgQhCAEIQgBCEIAwNs4R5suiMQRemgbpHO8XsCU+Kk4lhSbJJFQPEMrLlYc1JqDwoRHU4hNv4Af91RceIcxz8x93lFZwU4uL7qiU6dmm9scT3eAxTg/wBy4B6suQfaRHB+zeGy4rD75V2nSlXKaNvOFtTz1089I7f2swD4nCTZUs1Y5WoKb2Vg+VSbAmlL2++Oa9hNnI20ZIMtQyOzuO8ZnQorHfB1OYAHkTHm6bTPSYslv1a+iXBvPJ8SSOyzZTV3dNRehH84l9m4xmGQ0RyalqDe68s/U1HThGu9p8YZGExExTRkkzCp5NlOU/vUjXOwHbpMcolTiExIGmgmgasn0uJX3i1aT4dqJ58T39VxfqRmgoS4N92jOlrMARKzAaB5gZgH5qhIMyZT1hQAasAKRiJOctnUlmYFahQ7EE1IzIAHAI4Mstaipfhm7s8ZXID0oGIqGHBXHrCt6G1ftjJquCUYEGhqtA9bUzHNTOBTUhJKjg1Ld/QyMyRiVVTllk1ALGoObhmZny1lqAbnKgvQNSkXsJMmPdgMpvW+ZqcQrAVQcHfKKmygBa4ozuQB3jNrTxEmp3xnAzUv85M3ARuKbCM7D4UggsxdqbtywAAAquY/ONzmva9taRDCL1f1V109ara09trWGURYm4ihyqMz0LhQaE0y1NW0NGG+1yPCBWK8dLmCgU0rU1G+1RXwqfE/h32sB7NL4+EkqUAUllIN2PeFr1apbxmpNS1EUnQkRBJYTD1IaYVZgSyZfCouMyBrc6zWtpQMbx7Uod42rmDaZSeLFtOXetc0NALE5cqSqABAAPEKUp+0K2P7bbotQRS4/V0pxarcP/Y+tDlF4AoNulL8qV438NfaarG9AI8WtaAXF6eGleN65K8zVzU2EWcvd8SFNSiAfOGniEsE1ppvNvXNKAil+TPKrQqFOuWoOWtPG1xUnzJ6wBkyZapvMRUCldAASCQo6mnMk+6MTFYQPUoP2kPXpwqL0PP3R6z3JJuOe7Sv+zXW7GvCLeIxCygGckeyoG+x4hV4A8Tre5ESrRBz3t92SfEhZkljnlqVCHQrUtlB4UJNPh1Fr0JoVbGqwIYfJwQbEH+0aiN2m4tnJZlVa6AXNPpHifL7dYxZI7mY0yWoq4UTBYFgtctDwIzN0vGOswvJglCC5f7svjntkmyN9Ku1J2FlYabJbKwn0PFWHduSrDiDT8qGJjsH23l4pd3dmCneSif9SniOTe40Mat6W8Qs3ByGU1HykDkQe6m2I4GNY9FCj/qKg8ZM0f7T+Ec2ik8OluS6XaNMq3T4PpLDz1cVX+YPI9Yuxqsme8o1B9/McmHHzifweNWaLWPFTqPzHWPQxZYZY74O0YSi4umZRMex4BHsaFRCEIAQhCAEIQgCD2xscNWZLG96yj1uo+l98abJ2ZIXFDE0pNyOjEDKGzZKsw9oBKeR8o6dEDt3Y2asyWN71lHrdR9L7/OKZIKcXF9yU6dnO/SrismzZ1D4zLQe9wxHwUxyL0e4fvNpYVeUzP8AuAv/AAx1n0g7Am43CZJLbyOJoQ2zkKy5a8DvHW1Rw1jQPRFgz/1LeUhpUqaxBBBDWlmoOh3yI82OB6XTZE36u/twdG/4k19jtU6WfdGZKmLNASdqKZXIroagODZula/G513t5jDJ2fiXBKkS8oINCCzBAQRoamNY7A9uxigJGJIE8CitoJv4B+nHhyi3hmeefD5+zqyM8FCXB1mRgctQBSpqzHeLHm5N5jU4WUV40pDGYsyx80pmMWyk1B3qHXixFKUXToBEfhNo7vdu1AfC/s8g1xVOBuLcaXGWliVYUagBGoI4ZaAVQ0siAabxqTHc1RkUyEYqO8oWNmpvBiPV+nT2RRFuTWPJko1LJctqNRMpx5M49qyLYXoKXvx3b71aeqcviI/8a7ooamKkQvUC/Bibi3BiLORfcWiC+piAWJc0PpUknTxNmFOB8RFt5qIKrSsWprE2lhXYMcxzVlSiNWdjd5g5a29XjfxEk1YMcksjeYN89NNqHMCMiAZuVPogGLWDZWQCWmSWDSWAtA1KHMinxmp8bUUG99SBYYLKq7NVj4pjUVmqbBa2RK2HE0sCaGLMqXMZqkZQK0T1jUeJzfuxc83OtRdYzJ6y1HeuVVVqRMO9Qm24SKsx0ze5RcxDYme+I3QDLk+z679XOoB5aniYlKwzJOMDErJIZgbvT5tCdcntH38bnhFJwwrViWY6k6n8h0EXpMsIoCgADlFBEaJUUKPk6xZmYblF+a6oKsQo5kgD7YjZ23F0lqXPD1V91RU+4REpxj1ZKi30MLbewpeLllHsaghhwYAgHzAJHvMaj2P2RNwW1ZSTRZhNCsNG+bY+420++NzfETldWm5UQ2K0oaHQ0NXtzsLxLvIDUOjLdW1INKfChPxjGdZscox7po0p42rKe2DUwOJNSCsl2BFQQVGYEEEGopwIjT+xPpD7x1lYhsk2tJc2wWZwCvwVz8D567Vt6b3mDxSMKP8AJ51uBHdtden3R8+97kow1Uhh7rxxeGY5Y4zg1yn7GmZqVM+uNmbUWbY2fiOfUflEhGnYqQa5ksQa2t7x1iW2NtsTKJMs+gOgb8m6f8R26bVQ1Ed0fuvQxnjcHTJuEIR0FBCEIAQhCAEIQgCC23sfNWZKG9qy+11H0vvjUMLsyUmIbEqlJrJ3bsLErVSKjnugc6AchHTIiNo4DK3eyx+2vtDmOsZ5cUcsHCXRloycXaOXel7EZdmsP/JMlr9uf+GOY+jbD59p4UHhMLfuI7/hHZ/Sf2YfaODHyYjvJb96E07yispAPqtvHXjY01jl/ofwh/6mMwIMuXNJBFCDaWQQdCMxEedHA9LpMkW/8v8AnBvv+JNP6HacVhMu8unEcv5RdwU8UCTCQo8LDxS+nVDxH4aR/buZl2biz/6HX94Zfxjnvo+7eZ8uGxbb9llTW9fkjn2+TcdDfxT4XnnmwvfzTqyM8FGXB2qRgWI3ytKU3D4hyHsppuDkKk3riY7agUBZJXxd3mpmAYDwS0X/ALj6booBxNiIxNnY4FTLmAmUepBW9dRfL0/4imdgJneFAufMN0gsi5K1pnSglyhWndrVm4nQx3tV1MbKMHhwzMW314lqMDMBAAmNrNmC4yJRBSnGokcZPWWKzKszaS7F3p7fAIOXhF9SaRZxmOErckhWdd2tKSpQ9lQOPQe8gUERiNckksx8THU/y6CwiVGxZcnKZrB5pqw8KjwJ+yOf0jfy0i4qDhHivEf2hacMPMMgkTAAQQATQEFgAQb5axoVMjaGLSSKsbnRRdm8hy6xFHH4ibXu0EtfaNDTrmaij7Y13ZM6a61Ep5jk1MxyT/usffWJE4DFTiO9bKosATm+Cg0Ec03lk6jwjaKxpWzyc0lDmmzGmvyU1H77cPIR5J2jOmWw8rIvNLV85jXPuiQwuxJKXIztze/2aRXtme0uSchysSFU2tU3IGllqfdELTrrNkvM+kUY2E2CWqZz66qtanzc3jY1AAoOEa12enzy7rMfOqqpFQKgkm1R5HWNhR43go15TKTd8jEyFmKVYVBBHI3FDQ+RIjiXbjsnMwJLLVpDVytxX6Lfgf6PcwtYs4vCLNRkmKGVhQg3BBi5CZm4aZVEPNVPxAjkc7te2C2jipM2r4cz3PNpZc5yy81qxJX3jkepYN8gWWeACqfaAFAP2qD3686cG9JS02niv2kPxlSzHgeG454dTOEl290dmZqUE0fRPZ3tIrouZw6MAUmg1BHDMfx+MbTHE/Q8+fZ5HFJ8xfiEf+KOj7L2mZW690+JXy6dP+I9fFqYZJyguq7e5yyxuKT7GywjxWBFRcG4MI6Ch7CEIAQhHhMAewikGKoAiNo4QyyZksVU3dR/uXrzEafh9mSJeNOMUUd5bSnI0YFkYORxYZAK8j0EdHjWdvbIy1mSxu6so4fSHTmIzy445YOEujJjJxdo1b0rTMmy5xGjGSKjkZssn4gGOMdn9nl8bhCNGnyfgHUx2PtRImzsI0pKMA6vl40FahfjWnSNN7EYOm0MMAN0zCaeyVR2/COHT6Z6bTzi36v/AEbSnvdnUJqRQcTMC5A5VeNPFTkG9UHp7qRJbZw+RHcaBWPwBMcd9HHb2uTC4xr2WVOY68kmH7m9xjPwrPkyQcMn9tE54xtSj3OlooFhYDhFwSqxUZUX8Okesc5bl4cxfNFF48mz6WEYzGusAW3A4RCbaxX90puRvkcAeHmfu84k9o4oS1r6xso5n8hxjW5tEzM5rxJ9o8YwzZKVLqa4oW7ZcwGNZZiSxVlY0prQe15CLm15madl4Iot9Jrk/DLGRsDA5azGG82gPqrwHmdTEeXzTJj83ankN0fYBGc7hipl41KdozdhNV5v+X470TIiM7Oy/m2b2nPwFvvzRJRviVQRlN3JkrgqFYyQg5CMLZr2IjOCxoUMbE4RSNI4x6Vuy05Zz4xfnJbhc9BdCqKgJHFSFF+cbjtLtgxxcxXmrg8PhGBmK4DYjE1qAJaGvzZ5rU6acNkwuKE+UjlGUTEzd3MADAHUMvv+2I2q77kptGkehNv7JPHLEE/GXL/KJH0kbenYBcNPlUI71kmIfC6la0PIjLY8OoqDLdn9hSsC07urS5zq4XgjUIIB9k2py05RA+l3AzMRhpEuUjPMbFIqqoqSTLm6fD3R89KMoeIptdX7HamnhN+9HXaSVjpJaU1VFDlPilsfEjD7RzrCLPot7EjZWGIchp80hpxGgoN2Wp4ham/EsekI+iOE3SEIQAinWGsVQAhCEAIQhAGr7d2UZdZksbmrKPV6jp90QOz8HLl4mXiBRRvmZbWqlQelzU/GOikRqm3NlGTvyxWXWpHFT06RWUd0XF9wmZfaZwuDxJrbuJpr/kaPlrbGyjLqRdaR33aePb5HiJVCyvKdVAuVJBFOq6+XlpyWalijXVhQHztHLpcDxbk/U0uztOHlskqWAK0RRfooEeriCfyjZXwSnpHNU2yUx+IkT2USu9Ilvp3dgMr/AESa73Ct7acnhmoyzvHPt0fsXyqL5ibJmimZNCgkmgAqTGXM2U6ioIbyjXtsmpWWaXNWBNBqAKnlqfcI9WctqsxirdGFiMR3jGY1hoo5L+Zixs3DHETM7D5tDpwZvyH5R7jkWZNEqSxIsCx6eJrcOUbBh5QlqEQUAFP5nrHPhg5PezbJKltRTip3dozeypPvAt9sawgyy/dE12gmZZJBNMzKt7ccx+6IeYFfIqsGzkKaVtUgX++0RqOZJE4eE2bFsyVkkoPognzO8ftJjJpFYEQHaTtC0h0w8iWZuKmistTVZYF6uzcQKE5Re3C0dZzk1PxncS3mlWbIhbKgqzU4KOJjWto4+RjcbJ+UM7YSbI/s5DlZTTqksHUevlqL8gIgttd8s44uRimd5QRMZLkMWVGy0JWW1VZQc1UNdDoQYqweyp7upWXh5+DxJrNKMyLcGs5UJIlvwIXXQgG4AnO1GAkzcRIwkpWl4iTI7+RiC3eEZHCiW+apYG5q3TXhmbC2LMSYcVjJve4plK2tLlKbmXLXlzPH4k3Nj9nsPhWd5SHO9mdiXalt0E6LYWHIcom8DgXntlT/ADMdF8+Z6QAllpjZEXMTw4U4k9I2XY2w1kHOxLzKUzHRB7KchzOp48AMvZuzkkLRRc+JjqfPp0jMirim02uhNsQjwmEWIPYQhACEIQAhCEAIQhACPGAIobgx7CANO2/sYyT3kvwHUez/ACjRtr9ngzrMlAUzqXXlvCrjpzEdpZQRQ3BjUtrbK7hs6issn908j0iGrRKdGwiOB9pp9cXif8eaPhMYfhHXdnbT7shH8Oin2eh+j933cZ2q2efPbnOmn4zGMeVocE8OWcJfKvmjW7VnVPRw7zMCpZi2V3Va8FFKL5C8RG09hz2nmoLGYx+cHhoefKi2p98TvovWmz5fV5p/+jD8IkdsbZlYedJlTN3vg+Vj4QylKBuVc2vMdY1w6pyzywy9XX6KtVyizszYEmStFF+LHVjzP5Ri4+RkakT3G0Rm22uAaae+PRMyIxuz5c5Mrit68iDzBiMwnZ+XKmBwzkjQEimhF6DrElNnhRViFFrkgC5oLnrGt7S2muKlvKQvLnI2ZVbdL5DUUvQ6Vp0iKRKssdptuzCJSyJolSZjZJmJAJZL0yio3K2370BrbjFbe2XNR5WHxM55sqa2XD4lj89InkboLihZG/qlL5mLVRJ+UKmeRNHz8oeqdGZeqmv9GsXdn9mJzPK7+cz4aQyzMOlKMx8SGZUV3QaAHlTmIkGFsDDY7KmElykwcuSwE+cu+ZzAg/Nhhoy0qTXWnMHetnYOVJXJLUIlS1Ba7GpPxgzc4mtjbDMyjzQQmoXQt1PJfvgQW9nbObEGo3ZY1bi3Rfzja8Lh1lqFQUA/qp5mLiKAKAUA0Aj2AEIQgBCEIAQhCAEIQgBCEIAQhCAEIQgBFMxAwIIqDYgxVCANS2pswyWBF0rY8von8I59257LGQXxWFWso782WPUrczEHsnUjhrpWna5ssMCrCoOojX5+GMhspuh8J/hP9fyEpkf6NGDbNkMND3h/+rxq3pib53Cj6E37TL/KN2wMlcMgSUoWWCSFGi5mLEAcBUny0jRPSpjEedIUm/dMaf5gPwjw8MXHXNSVPlr5rk3ry2jO9H3ahnBw8wFmVCyPqcq0qreVRQ8tdLzWLml2JMaX6LZVMf07iYf9UsfjHQNsYDJvoN3iPZ/l90ek9VGOb4UvTj9GTj3OcbexBGJIxSu0pRWRLQbsxtN4+1f+uMjNkJOWWuLCS50xjkC2YcV940rzpEptXAJiJZRx5Hip5iLGxdiiUe8mMZs4imc1NBoAtenGOoqZnY3s80rvFd86l84qNBQA15kkfZEttdQpAGp0AufIDnElJXuVCgFnbRRqTy8hxOgjP2dsvI3eTKNNP7qDkv5wIMDYuwKUmThfVU4L1bmenCNihCAEIQgBCEIAQhCAEIQgDwmPM0Hij+vzgC7CPF0j2AEIQgBCEUkwAJj0CAEewAi3Pkq6lWFQYuQgDX5ksyWytdT4W59D1++OU+mfYOIrLxkoZpUpCjgVzJViwc80vSvCO5YiQrqVYVBjVNsyZkoZG3pZsCRWo9lvdzirhFtNrldCU2jnXoank4s5yA3ydzl9aheVcjgI6r2lb+x4kg0PcTbix8DRo3Zns6MJjpk2Ufm5qNbiGrLooPs0Vqe+Np7UzyMBiydBh5p/0GPD1r/qUn8jeMbjZpPZzbnfDu5h+cA19sDj+1zHv503DY+HZ2BUVOoB0/aY8B9/xjkvYnsvjNqzVmSi0jDS3BOI4sVPhlA+I9dBxrofonC4ZZa5VFPvJ5mPeMGW8HgxLqScznxMdfIcl6febxlQhAgR4xgTHggABFUIQAhCEAIQhACEa5t1WWZLVHmLVWJPeTNFuT4uVYwW7xSnzs0jOFYGY4oa3G65H9DnHDk1uybjtbrvx/O5WzcY8AiKfvAzUluwGlJjroTa7XsAeAvSKazbfMzKf4zk8Ov9c47ixMQiHXvSK904utjOetw+a9eG78eYtewyMzb0t1HPvnP2Wp/x7gJKEWPki83+smfq6Q+SLzf6yZ+qALxgBFn5IvN/rJnX6XWHyVeb/WTP1QBfhFj5IvN/rJnT6XSHyReb/WTP1QBfhFj5IvN/rJnX6XWHyVeb/WTP1QBfiidKVwVYAg6gxb+SLzf6yZ0+l0h8kXm/1kz9UAQOM7MmvzTW5EkEeRAj2d2fm4gZMXMUyaUaVLBHeDj3j2seKqB58Infki83+smdfpdYfJV5v9ZM/VGc8MJtOSuuhKbXQrw8hJaqktVVFACqoCqANAALARcjCxOz8worzFP7bn+KvwIjGw0iZmyuxNNTnmAsOLUzGmv9cDnTpogloRY+SLzf6yZ+qHyVeb/WTP1RoC7TnFUYOMlrLRm3zQV/7kwfbWMfCTg65ssw3I3JjsLAcSw5/Z0inxI7tncEtCI+WVZsuSeLkZizheJr4tIyfki83+smdPpdIuC/CLHyReb/AFkz9UPki83+smdfpdYAvwix8lXm/wBZM/VCAI3buz5sxkeUVqgIyniDqL20qKHnEZhNmYmYylwJaKwahrcg8Kkk+8xtkI48mixznvbfPVXwyKITEbHBeYwaepe9ZbKnGvQk3IvW2kUHZTH+8xdb/wB4o16BqWiehHYSQK7HpmpMxQzEmzqMpPGx1+MXH2ezUHeYoUCiodRoKa114n3xNQgDBwaGWKUmtU13mViLAUqW0tX3xfE8+w/+n9UX4QBYE8/+N/8AT+qLstqjQjoafhFUIAQhCAEIQgBCEIAQhCAEIQgBCEIAsY0vkbJ4qW0/G3xjGwhxGW4Fanx0BpangtziQhFNnm3W/p2Biq07iJYtzY0NLDS94Bp3sy/3mP2ZR04xlQi4MVjP4CWb+0wt5UgGncpf7zflGVCALUkvfOFHLKSeetR5Qi7C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A-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11" y="3400522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32547"/>
            <a:ext cx="10983388" cy="45768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3200" b="1" dirty="0"/>
              <a:t>T</a:t>
            </a:r>
            <a:r>
              <a:rPr lang="en-US" sz="3200" b="1" dirty="0" smtClean="0"/>
              <a:t>estimonial Evidence: </a:t>
            </a:r>
            <a:r>
              <a:rPr lang="en-US" altLang="en-US" sz="3200" dirty="0"/>
              <a:t>statement made under oath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smtClean="0"/>
              <a:t>direct </a:t>
            </a:r>
            <a:r>
              <a:rPr lang="en-US" altLang="en-US" sz="3200" dirty="0"/>
              <a:t>evidence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/>
              <a:t>eyewitness evidence*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32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b="1" dirty="0" smtClean="0"/>
              <a:t>Physical </a:t>
            </a:r>
            <a:r>
              <a:rPr lang="en-US" altLang="en-US" sz="3200" b="1" dirty="0"/>
              <a:t>evidence: </a:t>
            </a:r>
            <a:r>
              <a:rPr lang="en-US" altLang="en-US" sz="3200" dirty="0"/>
              <a:t>any object or material that is relevant in a crime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/>
              <a:t>“real” evidence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 err="1"/>
              <a:t>Examples:hair</a:t>
            </a:r>
            <a:r>
              <a:rPr lang="en-US" altLang="en-US" sz="3200" dirty="0"/>
              <a:t>, fiber, fingerprints, documents, blood, soil, drugs, </a:t>
            </a:r>
            <a:r>
              <a:rPr lang="en-US" altLang="en-US" sz="3200" dirty="0" err="1"/>
              <a:t>toolmarks</a:t>
            </a:r>
            <a:r>
              <a:rPr lang="en-US" altLang="en-US" sz="3200" dirty="0"/>
              <a:t>, impressions, glass</a:t>
            </a:r>
          </a:p>
          <a:p>
            <a:pPr lvl="1">
              <a:spcBef>
                <a:spcPct val="0"/>
              </a:spcBef>
            </a:pPr>
            <a:r>
              <a:rPr lang="en-US" altLang="en-US" sz="3200" dirty="0"/>
              <a:t>physical and </a:t>
            </a:r>
            <a:r>
              <a:rPr lang="en-US" altLang="en-US" sz="3200" i="1" dirty="0"/>
              <a:t>chemical</a:t>
            </a:r>
            <a:r>
              <a:rPr lang="en-US" altLang="en-US" sz="3200" dirty="0"/>
              <a:t> properties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057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Steps in a Forensic Investigation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24128" y="1660358"/>
            <a:ext cx="10694630" cy="464900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4000" dirty="0" smtClean="0"/>
              <a:t>3.	</a:t>
            </a:r>
            <a:r>
              <a:rPr lang="en-US" altLang="en-US" sz="4000" u="sng" dirty="0" smtClean="0"/>
              <a:t>Identification of evidence</a:t>
            </a:r>
            <a:r>
              <a:rPr lang="en-US" altLang="en-US" sz="4000" dirty="0" smtClean="0"/>
              <a:t>: scientific testing of…</a:t>
            </a:r>
          </a:p>
          <a:p>
            <a:pPr lvl="5">
              <a:spcBef>
                <a:spcPct val="0"/>
              </a:spcBef>
            </a:pPr>
            <a:r>
              <a:rPr lang="en-US" altLang="en-US" sz="2800" dirty="0" smtClean="0"/>
              <a:t>physical/chemical properties</a:t>
            </a:r>
          </a:p>
          <a:p>
            <a:pPr lvl="5">
              <a:spcBef>
                <a:spcPct val="0"/>
              </a:spcBef>
            </a:pPr>
            <a:r>
              <a:rPr lang="en-US" altLang="en-US" sz="2800" dirty="0" smtClean="0"/>
              <a:t>morphology</a:t>
            </a:r>
          </a:p>
          <a:p>
            <a:pPr lvl="5">
              <a:spcBef>
                <a:spcPct val="0"/>
              </a:spcBef>
            </a:pPr>
            <a:r>
              <a:rPr lang="en-US" altLang="en-US" sz="2800" dirty="0" smtClean="0"/>
              <a:t>biological and immunological properties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4000" dirty="0" smtClean="0"/>
              <a:t>4.	</a:t>
            </a:r>
            <a:r>
              <a:rPr lang="en-US" altLang="en-US" sz="4000" u="sng" dirty="0" smtClean="0"/>
              <a:t>Comparison of evidence</a:t>
            </a:r>
          </a:p>
          <a:p>
            <a:pPr lvl="5">
              <a:spcBef>
                <a:spcPct val="0"/>
              </a:spcBef>
            </a:pPr>
            <a:r>
              <a:rPr lang="en-US" altLang="en-US" sz="2800" dirty="0" smtClean="0"/>
              <a:t>class characteristics measured against those </a:t>
            </a:r>
            <a:endParaRPr lang="en-US" altLang="en-US" sz="2800" dirty="0" smtClean="0"/>
          </a:p>
          <a:p>
            <a:pPr marL="777240" lvl="5" indent="0">
              <a:spcBef>
                <a:spcPct val="0"/>
              </a:spcBef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of </a:t>
            </a:r>
            <a:r>
              <a:rPr lang="en-US" altLang="en-US" sz="2800" dirty="0" smtClean="0"/>
              <a:t>known standards or controls</a:t>
            </a:r>
          </a:p>
          <a:p>
            <a:pPr lvl="5">
              <a:spcBef>
                <a:spcPct val="0"/>
              </a:spcBef>
            </a:pPr>
            <a:r>
              <a:rPr lang="en-US" altLang="en-US" sz="2800" dirty="0" smtClean="0"/>
              <a:t>if all measurements are equal, then the two samples may be considered to have come from the same source or origin</a:t>
            </a:r>
          </a:p>
        </p:txBody>
      </p:sp>
      <p:pic>
        <p:nvPicPr>
          <p:cNvPr id="6146" name="Picture 2" descr="http://www.itsgov.com/wp-content/uploads/2014/05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47" y="2347339"/>
            <a:ext cx="3433011" cy="25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Steps in a Forensic Investigation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24128" y="1636295"/>
            <a:ext cx="9720073" cy="467306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600" dirty="0" smtClean="0"/>
              <a:t>5.	</a:t>
            </a:r>
            <a:r>
              <a:rPr lang="en-US" altLang="en-US" sz="3600" u="sng" dirty="0" smtClean="0"/>
              <a:t>Individualization of evidence</a:t>
            </a:r>
          </a:p>
          <a:p>
            <a:pPr lvl="6">
              <a:spcBef>
                <a:spcPct val="0"/>
              </a:spcBef>
            </a:pPr>
            <a:r>
              <a:rPr lang="en-US" altLang="en-US" sz="2400" dirty="0" smtClean="0"/>
              <a:t>demonstrating that the sample is unique, even among members of the same class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 smtClean="0"/>
              <a:t>6.	</a:t>
            </a:r>
            <a:r>
              <a:rPr lang="en-US" altLang="en-US" sz="3600" u="sng" dirty="0" smtClean="0"/>
              <a:t>Interpretation of evidence</a:t>
            </a:r>
          </a:p>
          <a:p>
            <a:pPr lvl="5">
              <a:spcBef>
                <a:spcPct val="0"/>
              </a:spcBef>
            </a:pPr>
            <a:r>
              <a:rPr lang="en-US" altLang="en-US" sz="2400" dirty="0" smtClean="0"/>
              <a:t>giving meaning to all the information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/>
              <a:t>7</a:t>
            </a:r>
            <a:r>
              <a:rPr lang="en-US" altLang="en-US" sz="3600" dirty="0" smtClean="0"/>
              <a:t>.	</a:t>
            </a:r>
            <a:r>
              <a:rPr lang="en-US" altLang="en-US" sz="3600" u="sng" dirty="0" smtClean="0"/>
              <a:t>Reconstruction of the crime</a:t>
            </a:r>
          </a:p>
          <a:p>
            <a:pPr lvl="5">
              <a:spcBef>
                <a:spcPct val="0"/>
              </a:spcBef>
            </a:pPr>
            <a:r>
              <a:rPr lang="en-US" altLang="en-US" sz="2400" dirty="0" smtClean="0"/>
              <a:t>Inductive and deductive logic</a:t>
            </a:r>
          </a:p>
          <a:p>
            <a:pPr lvl="5">
              <a:spcBef>
                <a:spcPct val="0"/>
              </a:spcBef>
            </a:pPr>
            <a:r>
              <a:rPr lang="en-US" altLang="en-US" sz="2400" dirty="0" smtClean="0"/>
              <a:t>Statistical data</a:t>
            </a:r>
          </a:p>
          <a:p>
            <a:pPr lvl="5">
              <a:spcBef>
                <a:spcPct val="0"/>
              </a:spcBef>
            </a:pPr>
            <a:r>
              <a:rPr lang="en-US" altLang="en-US" sz="2400" dirty="0" smtClean="0"/>
              <a:t>Pattern analysis</a:t>
            </a:r>
          </a:p>
          <a:p>
            <a:pPr lvl="5">
              <a:spcBef>
                <a:spcPct val="0"/>
              </a:spcBef>
            </a:pPr>
            <a:r>
              <a:rPr lang="en-US" altLang="en-US" sz="2400" dirty="0" smtClean="0"/>
              <a:t>Results of laboratory analysis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7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lowres.cartoonstock.com/professions-police-police_forces-policeman-siberian_weather-annoying_phrases-shl110829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3" y="0"/>
            <a:ext cx="568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12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eyewitnesses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8484"/>
            <a:ext cx="9720073" cy="439970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200" dirty="0"/>
              <a:t>Factors that affect accuracy: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Nature of the offense and the situation in which the crime is observed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Characteristics of the witness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Manner in which the information is retrieved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dirty="0"/>
              <a:t>Additional factors: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Witness’s prior relationship with the accused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Length of time between the offense and the identification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Any prior identification or failure to identify the defendant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/>
              <a:t>Any prior identification of a person other than the defendant by the eyewitness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934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Is generally more reliable than testimonial evidence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Can prove that a crime has been committed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Can corroborate or refute testimony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Can link a suspect with a victim or with a crime scene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Can establish the identity of persons associated with a crime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600" dirty="0"/>
              <a:t>Can allow reconstruction of events of a crime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013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Reconstruction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24128" y="1730376"/>
            <a:ext cx="9720073" cy="40233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dirty="0" smtClean="0"/>
              <a:t>Physical evidence can be used to </a:t>
            </a:r>
            <a:br>
              <a:rPr lang="en-US" altLang="en-US" sz="3200" dirty="0" smtClean="0"/>
            </a:br>
            <a:r>
              <a:rPr lang="en-US" altLang="en-US" sz="3200" dirty="0" smtClean="0"/>
              <a:t>answer questions about: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 smtClean="0"/>
              <a:t>What took place at a crime scene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 smtClean="0"/>
              <a:t>The number of people involved</a:t>
            </a:r>
          </a:p>
          <a:p>
            <a:pPr lvl="1">
              <a:spcBef>
                <a:spcPct val="0"/>
              </a:spcBef>
            </a:pPr>
            <a:r>
              <a:rPr lang="en-US" altLang="en-US" sz="2800" dirty="0" smtClean="0"/>
              <a:t>The sequence of events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3200" dirty="0" smtClean="0"/>
              <a:t>A forensic scientist compares the </a:t>
            </a:r>
            <a:br>
              <a:rPr lang="en-US" altLang="en-US" sz="3200" dirty="0" smtClean="0"/>
            </a:br>
            <a:r>
              <a:rPr lang="en-US" altLang="en-US" sz="3200" b="1" i="1" u="sng" dirty="0" smtClean="0"/>
              <a:t>questioned (Q)</a:t>
            </a:r>
            <a:r>
              <a:rPr lang="en-US" altLang="en-US" sz="3200" dirty="0" smtClean="0"/>
              <a:t> (unknown) sample </a:t>
            </a:r>
            <a:br>
              <a:rPr lang="en-US" altLang="en-US" sz="3200" dirty="0" smtClean="0"/>
            </a:br>
            <a:r>
              <a:rPr lang="en-US" altLang="en-US" sz="3200" dirty="0" smtClean="0"/>
              <a:t>from the crime scene with a </a:t>
            </a:r>
            <a:br>
              <a:rPr lang="en-US" altLang="en-US" sz="3200" dirty="0" smtClean="0"/>
            </a:br>
            <a:r>
              <a:rPr lang="en-US" altLang="en-US" sz="3200" dirty="0" smtClean="0"/>
              <a:t>sample of </a:t>
            </a:r>
            <a:r>
              <a:rPr lang="en-US" altLang="en-US" sz="3200" b="1" i="1" u="sng" dirty="0" smtClean="0"/>
              <a:t>known (K)</a:t>
            </a:r>
            <a:r>
              <a:rPr lang="en-US" altLang="en-US" sz="3200" dirty="0" smtClean="0"/>
              <a:t> origin.</a:t>
            </a:r>
          </a:p>
          <a:p>
            <a:pPr lvl="1">
              <a:spcBef>
                <a:spcPct val="0"/>
              </a:spcBef>
            </a:pPr>
            <a:endParaRPr lang="en-US" altLang="en-US" sz="2800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3200" dirty="0" smtClean="0"/>
          </a:p>
        </p:txBody>
      </p:sp>
      <p:pic>
        <p:nvPicPr>
          <p:cNvPr id="10244" name="Picture 10" descr="U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0" y="1471644"/>
            <a:ext cx="3016600" cy="454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Physical Evidence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000"/>
              <a:t>Transient evidence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000"/>
              <a:t>Pattern evidence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000"/>
              <a:t>Conditional evidence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000"/>
              <a:t>Transfer evidence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4000"/>
              <a:t>Associative evidence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3647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Evidence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18803" y="1780674"/>
            <a:ext cx="5821840" cy="40233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Temporary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Easily changed or lost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Usually observed by the first officer at the scene.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Examples: </a:t>
            </a:r>
          </a:p>
          <a:p>
            <a:pPr lvl="1">
              <a:spcBef>
                <a:spcPct val="0"/>
              </a:spcBef>
            </a:pPr>
            <a:r>
              <a:rPr lang="en-US" altLang="en-US" sz="2400" i="1" dirty="0" smtClean="0"/>
              <a:t>Odor</a:t>
            </a:r>
            <a:r>
              <a:rPr lang="en-US" altLang="en-US" sz="2400" dirty="0" smtClean="0"/>
              <a:t>—putrefaction, perfume, gasoline, urine, burning, explosives, cigarette or cigar smoke</a:t>
            </a:r>
          </a:p>
          <a:p>
            <a:pPr lvl="1">
              <a:spcBef>
                <a:spcPct val="0"/>
              </a:spcBef>
            </a:pPr>
            <a:r>
              <a:rPr lang="en-US" altLang="en-US" sz="2400" i="1" dirty="0" smtClean="0"/>
              <a:t>Temperature</a:t>
            </a:r>
            <a:r>
              <a:rPr lang="en-US" altLang="en-US" sz="2400" dirty="0" smtClean="0"/>
              <a:t>—surroundings, car hood, coffee, water in a bathtub, cadaver</a:t>
            </a:r>
          </a:p>
          <a:p>
            <a:pPr lvl="1">
              <a:spcBef>
                <a:spcPct val="0"/>
              </a:spcBef>
            </a:pPr>
            <a:r>
              <a:rPr lang="en-US" altLang="en-US" sz="2400" i="1" dirty="0" smtClean="0"/>
              <a:t>Imprints and indentations</a:t>
            </a:r>
            <a:r>
              <a:rPr lang="en-US" altLang="en-US" sz="2400" dirty="0" smtClean="0"/>
              <a:t>— footprints, teeth marks in perishable foods, tire marks on certain surfaces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5" name="Picture 4" descr="Foot Print in S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968" y="206936"/>
            <a:ext cx="4600491" cy="27768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Tire Tracks in m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2796" y="3177472"/>
            <a:ext cx="4443663" cy="33319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Pattern Evidence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1675" y="1552781"/>
            <a:ext cx="10554262" cy="40233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Produced by direct contact between a person and an object or between two objects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Mostly in the form of imprints, indentations, striations, markings, fractures, or deposits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28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66681" y="3287177"/>
            <a:ext cx="9278516" cy="3270250"/>
            <a:chOff x="587309" y="2655226"/>
            <a:chExt cx="8361470" cy="3270250"/>
          </a:xfrm>
        </p:grpSpPr>
        <p:sp>
          <p:nvSpPr>
            <p:cNvPr id="4" name="Rectangle 6"/>
            <p:cNvSpPr txBox="1">
              <a:spLocks noChangeArrowheads="1"/>
            </p:cNvSpPr>
            <p:nvPr/>
          </p:nvSpPr>
          <p:spPr bwMode="auto">
            <a:xfrm>
              <a:off x="5219742" y="2655226"/>
              <a:ext cx="3729037" cy="327025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>
                  <a:latin typeface="Arial" charset="0"/>
                </a:rPr>
                <a:t>Clothing or article distribution</a:t>
              </a:r>
            </a:p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>
                  <a:latin typeface="Arial" charset="0"/>
                </a:rPr>
                <a:t>Gunpowder residue</a:t>
              </a:r>
            </a:p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>
                  <a:latin typeface="Arial" charset="0"/>
                </a:rPr>
                <a:t>Material damage</a:t>
              </a:r>
            </a:p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>
                  <a:latin typeface="Arial" charset="0"/>
                </a:rPr>
                <a:t>Body position</a:t>
              </a:r>
            </a:p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 err="1">
                  <a:latin typeface="Arial" charset="0"/>
                </a:rPr>
                <a:t>Toolmarks</a:t>
              </a:r>
              <a:endParaRPr lang="en-US" sz="2000" kern="0" dirty="0">
                <a:latin typeface="Arial" charset="0"/>
              </a:endParaRPr>
            </a:p>
            <a:p>
              <a:pPr marL="342900" indent="-342900">
                <a:spcBef>
                  <a:spcPct val="30000"/>
                </a:spcBef>
                <a:buClr>
                  <a:srgbClr val="004080"/>
                </a:buClr>
                <a:defRPr/>
              </a:pPr>
              <a:r>
                <a:rPr lang="en-US" sz="2000" kern="0" dirty="0">
                  <a:latin typeface="Arial" charset="0"/>
                </a:rPr>
                <a:t>Modus operandi</a:t>
              </a:r>
            </a:p>
          </p:txBody>
        </p: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587309" y="2658850"/>
              <a:ext cx="2971800" cy="2708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143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Blood spatter</a:t>
              </a:r>
            </a:p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Glass fracture</a:t>
              </a:r>
            </a:p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Fire burn pattern</a:t>
              </a:r>
            </a:p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Furniture position</a:t>
              </a:r>
            </a:p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Projectile trajectory</a:t>
              </a:r>
            </a:p>
            <a:p>
              <a:pPr lvl="1">
                <a:spcBef>
                  <a:spcPct val="30000"/>
                </a:spcBef>
                <a:buClr>
                  <a:schemeClr val="accent1"/>
                </a:buClr>
              </a:pPr>
              <a:r>
                <a:rPr kumimoji="1" lang="en-US" altLang="en-US" sz="2000" dirty="0"/>
                <a:t>  Tire marks or skid marks</a:t>
              </a:r>
            </a:p>
          </p:txBody>
        </p:sp>
        <p:pic>
          <p:nvPicPr>
            <p:cNvPr id="13319" name="Picture 13" descr="U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603" y="3074504"/>
              <a:ext cx="1471646" cy="159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s://encrypted-tbn1.gstatic.com/images?q=tbn:ANd9GcSozs1aJ3RfgAEk5VbBrmTCXJRprd7xEiurt6ri3PKWLzs4f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87" y="5016360"/>
            <a:ext cx="24384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165" y="3052397"/>
            <a:ext cx="2750835" cy="22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2085"/>
            <a:ext cx="9720072" cy="1499616"/>
          </a:xfrm>
        </p:spPr>
        <p:txBody>
          <a:bodyPr/>
          <a:lstStyle/>
          <a:p>
            <a:r>
              <a:rPr lang="en-US" dirty="0" smtClean="0"/>
              <a:t>Pattern evidence</a:t>
            </a:r>
            <a:endParaRPr lang="en-US" dirty="0"/>
          </a:p>
        </p:txBody>
      </p:sp>
      <p:pic>
        <p:nvPicPr>
          <p:cNvPr id="4" name="Picture 9" descr="9mm slug [9] x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04074"/>
            <a:ext cx="2418347" cy="21539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9mm slug [12] x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8347" y="4644357"/>
            <a:ext cx="2561983" cy="22136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Revolver Blast Composit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910" y="-1"/>
            <a:ext cx="3837854" cy="28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2 Gauge Shot Gun @ 1 in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839452"/>
            <a:ext cx="31242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800600" y="2895600"/>
          <a:ext cx="40386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7" imgW="4486901" imgH="4219048" progId="MSPhotoEd.3">
                  <p:embed/>
                </p:oleObj>
              </mc:Choice>
              <mc:Fallback>
                <p:oleObj name="Photo Editor Photo" r:id="rId7" imgW="4486901" imgH="42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4038600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https://encrypted-tbn1.gstatic.com/images?q=tbn:ANd9GcSNT3bnLiSoZLG2ZmkVuoLYmsKN4k6iyNxEM6I7OWpfaGogvwn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2" y="1772363"/>
            <a:ext cx="3622341" cy="28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</TotalTime>
  <Words>745</Words>
  <Application>Microsoft Office PowerPoint</Application>
  <PresentationFormat>Widescreen</PresentationFormat>
  <Paragraphs>131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Tw Cen MT</vt:lpstr>
      <vt:lpstr>Tw Cen MT Condensed</vt:lpstr>
      <vt:lpstr>Wingdings 3</vt:lpstr>
      <vt:lpstr>Integral</vt:lpstr>
      <vt:lpstr>Photo Editor Photo</vt:lpstr>
      <vt:lpstr>Evidence</vt:lpstr>
      <vt:lpstr>Classification of Evidence</vt:lpstr>
      <vt:lpstr>Reliability of eyewitnesses</vt:lpstr>
      <vt:lpstr>Physical evidence</vt:lpstr>
      <vt:lpstr>Reconstruction</vt:lpstr>
      <vt:lpstr>Types of Physical Evidence</vt:lpstr>
      <vt:lpstr>Transient Evidence</vt:lpstr>
      <vt:lpstr>Pattern Evidence</vt:lpstr>
      <vt:lpstr>Pattern evidence</vt:lpstr>
      <vt:lpstr>Conditional Evidence</vt:lpstr>
      <vt:lpstr>PowerPoint Presentation</vt:lpstr>
      <vt:lpstr>Transfer Evidence</vt:lpstr>
      <vt:lpstr>Associative Evidence</vt:lpstr>
      <vt:lpstr>Classification of Evidence by Nature</vt:lpstr>
      <vt:lpstr>Individual vs. Class Evidence</vt:lpstr>
      <vt:lpstr>Individual vs. Class Evidence</vt:lpstr>
      <vt:lpstr>Individual vs. Class Evidence</vt:lpstr>
      <vt:lpstr>Steps in a Forensic Investigation</vt:lpstr>
      <vt:lpstr>Steps in a Forensic Investigation</vt:lpstr>
      <vt:lpstr>Steps in a Forensic Investigation</vt:lpstr>
      <vt:lpstr>Steps in a Forensic Investigation</vt:lpstr>
      <vt:lpstr>PowerPoint Presentation</vt:lpstr>
    </vt:vector>
  </TitlesOfParts>
  <Company>Academy School District #20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</dc:title>
  <dc:creator>Kristi Follett</dc:creator>
  <cp:lastModifiedBy>Kristi Follett</cp:lastModifiedBy>
  <cp:revision>9</cp:revision>
  <dcterms:created xsi:type="dcterms:W3CDTF">2014-09-14T13:00:31Z</dcterms:created>
  <dcterms:modified xsi:type="dcterms:W3CDTF">2014-09-19T18:23:18Z</dcterms:modified>
</cp:coreProperties>
</file>